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950" r:id="rId2"/>
    <p:sldId id="869" r:id="rId3"/>
    <p:sldId id="870" r:id="rId4"/>
    <p:sldId id="873" r:id="rId5"/>
    <p:sldId id="943" r:id="rId6"/>
    <p:sldId id="894" r:id="rId7"/>
    <p:sldId id="895" r:id="rId8"/>
    <p:sldId id="896" r:id="rId9"/>
    <p:sldId id="897" r:id="rId10"/>
    <p:sldId id="898" r:id="rId11"/>
    <p:sldId id="899" r:id="rId12"/>
    <p:sldId id="900" r:id="rId13"/>
    <p:sldId id="944" r:id="rId14"/>
    <p:sldId id="902" r:id="rId15"/>
    <p:sldId id="903" r:id="rId16"/>
    <p:sldId id="904" r:id="rId17"/>
    <p:sldId id="905" r:id="rId18"/>
    <p:sldId id="906" r:id="rId19"/>
    <p:sldId id="907" r:id="rId20"/>
    <p:sldId id="908" r:id="rId21"/>
    <p:sldId id="909" r:id="rId22"/>
    <p:sldId id="910" r:id="rId23"/>
    <p:sldId id="911" r:id="rId24"/>
    <p:sldId id="912" r:id="rId25"/>
    <p:sldId id="913" r:id="rId26"/>
    <p:sldId id="914" r:id="rId27"/>
    <p:sldId id="915" r:id="rId28"/>
    <p:sldId id="916" r:id="rId29"/>
    <p:sldId id="917" r:id="rId30"/>
    <p:sldId id="918" r:id="rId31"/>
    <p:sldId id="919" r:id="rId32"/>
    <p:sldId id="920" r:id="rId33"/>
    <p:sldId id="921" r:id="rId34"/>
    <p:sldId id="922" r:id="rId35"/>
    <p:sldId id="946" r:id="rId36"/>
    <p:sldId id="923" r:id="rId37"/>
    <p:sldId id="924" r:id="rId38"/>
    <p:sldId id="925" r:id="rId39"/>
    <p:sldId id="926" r:id="rId40"/>
    <p:sldId id="927" r:id="rId41"/>
    <p:sldId id="928" r:id="rId42"/>
    <p:sldId id="929" r:id="rId43"/>
    <p:sldId id="930" r:id="rId44"/>
    <p:sldId id="974" r:id="rId45"/>
    <p:sldId id="951" r:id="rId46"/>
    <p:sldId id="952" r:id="rId47"/>
    <p:sldId id="953" r:id="rId48"/>
    <p:sldId id="954" r:id="rId49"/>
    <p:sldId id="956" r:id="rId50"/>
    <p:sldId id="957" r:id="rId51"/>
    <p:sldId id="958" r:id="rId52"/>
    <p:sldId id="959" r:id="rId53"/>
    <p:sldId id="960" r:id="rId54"/>
    <p:sldId id="961" r:id="rId55"/>
    <p:sldId id="962" r:id="rId56"/>
    <p:sldId id="963" r:id="rId57"/>
    <p:sldId id="964" r:id="rId58"/>
    <p:sldId id="965" r:id="rId59"/>
    <p:sldId id="966" r:id="rId60"/>
    <p:sldId id="967" r:id="rId61"/>
    <p:sldId id="968" r:id="rId62"/>
    <p:sldId id="969" r:id="rId63"/>
    <p:sldId id="970" r:id="rId64"/>
    <p:sldId id="971" r:id="rId65"/>
    <p:sldId id="972" r:id="rId66"/>
    <p:sldId id="973" r:id="rId67"/>
    <p:sldId id="975" r:id="rId68"/>
    <p:sldId id="835" r:id="rId69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656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notesMaster" Target="notesMasters/notesMaster1.xml"/><Relationship Id="rId71" Type="http://schemas.openxmlformats.org/officeDocument/2006/relationships/handoutMaster" Target="handoutMasters/handoutMaster1.xml"/><Relationship Id="rId72" Type="http://schemas.openxmlformats.org/officeDocument/2006/relationships/printerSettings" Target="printerSettings/printerSettings1.bin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esProps" Target="presProps.xml"/><Relationship Id="rId74" Type="http://schemas.openxmlformats.org/officeDocument/2006/relationships/viewProps" Target="viewProps.xml"/><Relationship Id="rId75" Type="http://schemas.openxmlformats.org/officeDocument/2006/relationships/theme" Target="theme/theme1.xml"/><Relationship Id="rId76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7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674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2300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Sentence with T words - assign a probability to it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2300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Since we also want to include the first word in the bigram model, we need a dummy beginning of sentence marker &lt;s&gt;. We usually also have an end of sentence marker but for the sake of brevity, I don’t show that here.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1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5842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731520" y="4560570"/>
            <a:ext cx="5852160" cy="4320540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/>
          <a:lstStyle/>
          <a:p>
            <a:r>
              <a:rPr lang="en-US" sz="2300" dirty="0">
                <a:latin typeface="Lucida Grande" charset="0"/>
                <a:ea typeface="Lucida Grande" charset="0"/>
                <a:cs typeface="Lucida Grande" charset="0"/>
                <a:sym typeface="Lucida Grande" charset="0"/>
              </a:rPr>
              <a:t>N-gram probability estimates. Derive the conditional probability expression on board ! Given that the occurrence of an n-gram is a random variable with a binomial distribution i.e. each n-gram is independent of the next. Untrue: (a) n-grams are overlapping (b) content words tend to clump (used once, likely to get used again)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jp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jp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jp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emf"/><Relationship Id="rId3" Type="http://schemas.openxmlformats.org/officeDocument/2006/relationships/image" Target="../media/image36.em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jp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oleObject" Target="../embeddings/Microsoft_Equation1.bin"/><Relationship Id="rId5" Type="http://schemas.openxmlformats.org/officeDocument/2006/relationships/image" Target="../media/image39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2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4" Type="http://schemas.openxmlformats.org/officeDocument/2006/relationships/image" Target="../media/image44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jp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em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Monday, February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9,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2015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3: MapReduce – Basic Algorithm Design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2847692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Preserving State</a:t>
            </a:r>
            <a:endParaRPr lang="en-US" dirty="0"/>
          </a:p>
        </p:txBody>
      </p:sp>
      <p:grpSp>
        <p:nvGrpSpPr>
          <p:cNvPr id="62" name="Group 61"/>
          <p:cNvGrpSpPr/>
          <p:nvPr/>
        </p:nvGrpSpPr>
        <p:grpSpPr>
          <a:xfrm>
            <a:off x="1066800" y="1676400"/>
            <a:ext cx="2057401" cy="3886200"/>
            <a:chOff x="1143000" y="1676400"/>
            <a:chExt cx="2057401" cy="388620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11430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143001" y="1828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 object</a:t>
              </a:r>
              <a:endParaRPr lang="en-US" sz="180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10" name="Rounded Rectangle 9"/>
          <p:cNvSpPr/>
          <p:nvPr/>
        </p:nvSpPr>
        <p:spPr bwMode="auto">
          <a:xfrm>
            <a:off x="1295400" y="28956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11" name="Rounded Rectangle 10"/>
          <p:cNvSpPr/>
          <p:nvPr/>
        </p:nvSpPr>
        <p:spPr bwMode="auto">
          <a:xfrm>
            <a:off x="1295400" y="35052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12" name="Rounded Rectangle 11"/>
          <p:cNvSpPr/>
          <p:nvPr/>
        </p:nvSpPr>
        <p:spPr bwMode="auto">
          <a:xfrm>
            <a:off x="1295400" y="47244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cleanup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1600200" y="23622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rot="10800000">
            <a:off x="3124200" y="22860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3657600" y="2099846"/>
            <a:ext cx="1981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object per task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63" name="Group 62"/>
          <p:cNvGrpSpPr/>
          <p:nvPr/>
        </p:nvGrpSpPr>
        <p:grpSpPr>
          <a:xfrm>
            <a:off x="6172199" y="1676400"/>
            <a:ext cx="2057401" cy="3886200"/>
            <a:chOff x="6019800" y="1676400"/>
            <a:chExt cx="2057401" cy="3886200"/>
          </a:xfrm>
        </p:grpSpPr>
        <p:sp>
          <p:nvSpPr>
            <p:cNvPr id="20" name="Rounded Rectangle 19"/>
            <p:cNvSpPr/>
            <p:nvPr/>
          </p:nvSpPr>
          <p:spPr bwMode="auto">
            <a:xfrm>
              <a:off x="6019800" y="1676400"/>
              <a:ext cx="2057400" cy="38862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2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019801" y="1828800"/>
              <a:ext cx="2057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Reducer object</a:t>
              </a:r>
              <a:endParaRPr lang="en-US" sz="180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22" name="Rounded Rectangle 21"/>
          <p:cNvSpPr/>
          <p:nvPr/>
        </p:nvSpPr>
        <p:spPr bwMode="auto">
          <a:xfrm>
            <a:off x="6400799" y="28956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23" name="Rounded Rectangle 22"/>
          <p:cNvSpPr/>
          <p:nvPr/>
        </p:nvSpPr>
        <p:spPr bwMode="auto">
          <a:xfrm>
            <a:off x="6400799" y="3505200"/>
            <a:ext cx="1600200" cy="1066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</a:t>
            </a:r>
          </a:p>
        </p:txBody>
      </p:sp>
      <p:sp>
        <p:nvSpPr>
          <p:cNvPr id="24" name="Rounded Rectangle 23"/>
          <p:cNvSpPr/>
          <p:nvPr/>
        </p:nvSpPr>
        <p:spPr bwMode="auto">
          <a:xfrm>
            <a:off x="6400799" y="4724400"/>
            <a:ext cx="16002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close</a:t>
            </a:r>
          </a:p>
        </p:txBody>
      </p:sp>
      <p:sp>
        <p:nvSpPr>
          <p:cNvPr id="25" name="Rectangle 24"/>
          <p:cNvSpPr/>
          <p:nvPr/>
        </p:nvSpPr>
        <p:spPr bwMode="auto">
          <a:xfrm>
            <a:off x="6705599" y="2362200"/>
            <a:ext cx="990600" cy="3048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state</a:t>
            </a:r>
          </a:p>
        </p:txBody>
      </p:sp>
      <p:cxnSp>
        <p:nvCxnSpPr>
          <p:cNvPr id="26" name="Straight Arrow Connector 25"/>
          <p:cNvCxnSpPr/>
          <p:nvPr/>
        </p:nvCxnSpPr>
        <p:spPr bwMode="auto">
          <a:xfrm flipV="1">
            <a:off x="5638799" y="2286000"/>
            <a:ext cx="533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0800000">
            <a:off x="2895601" y="3705999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3541207" y="3505200"/>
            <a:ext cx="1640393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input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key-value pair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495800" y="4139624"/>
            <a:ext cx="1574570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one call per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key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2" name="Straight Arrow Connector 31"/>
          <p:cNvCxnSpPr/>
          <p:nvPr/>
        </p:nvCxnSpPr>
        <p:spPr bwMode="auto">
          <a:xfrm rot="10800000" flipH="1">
            <a:off x="5791199" y="4341811"/>
            <a:ext cx="609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10" idx="3"/>
          </p:cNvCxnSpPr>
          <p:nvPr/>
        </p:nvCxnSpPr>
        <p:spPr bwMode="auto">
          <a:xfrm rot="10800000">
            <a:off x="2895601" y="3124200"/>
            <a:ext cx="762001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3657600" y="2971800"/>
            <a:ext cx="20056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initialization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35" name="Straight Arrow Connector 34"/>
          <p:cNvCxnSpPr>
            <a:endCxn id="22" idx="1"/>
          </p:cNvCxnSpPr>
          <p:nvPr/>
        </p:nvCxnSpPr>
        <p:spPr bwMode="auto">
          <a:xfrm flipV="1">
            <a:off x="5638800" y="3124200"/>
            <a:ext cx="761999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 bwMode="auto">
          <a:xfrm rot="10800000">
            <a:off x="2895602" y="4953000"/>
            <a:ext cx="914398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3810000" y="4800600"/>
            <a:ext cx="16466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API cleanup hook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0" name="Straight Arrow Connector 39"/>
          <p:cNvCxnSpPr/>
          <p:nvPr/>
        </p:nvCxnSpPr>
        <p:spPr bwMode="auto">
          <a:xfrm>
            <a:off x="5486399" y="4953000"/>
            <a:ext cx="9144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urved Connector 47"/>
          <p:cNvCxnSpPr>
            <a:stCxn id="11" idx="1"/>
            <a:endCxn id="15" idx="1"/>
          </p:cNvCxnSpPr>
          <p:nvPr/>
        </p:nvCxnSpPr>
        <p:spPr bwMode="auto">
          <a:xfrm rot="10800000" flipH="1">
            <a:off x="1295400" y="2514600"/>
            <a:ext cx="304800" cy="1524000"/>
          </a:xfrm>
          <a:prstGeom prst="curvedConnector3">
            <a:avLst>
              <a:gd name="adj1" fmla="val -43235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Curved Connector 54"/>
          <p:cNvCxnSpPr>
            <a:stCxn id="23" idx="3"/>
            <a:endCxn id="25" idx="3"/>
          </p:cNvCxnSpPr>
          <p:nvPr/>
        </p:nvCxnSpPr>
        <p:spPr bwMode="auto">
          <a:xfrm flipH="1" flipV="1">
            <a:off x="7696199" y="2514600"/>
            <a:ext cx="304800" cy="1524000"/>
          </a:xfrm>
          <a:prstGeom prst="curvedConnector3">
            <a:avLst>
              <a:gd name="adj1" fmla="val -39706"/>
            </a:avLst>
          </a:prstGeom>
          <a:ln>
            <a:prstDash val="dash"/>
            <a:headEnd type="none" w="med" len="med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61482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5" grpId="0" animBg="1"/>
      <p:bldP spid="19" grpId="0"/>
      <p:bldP spid="22" grpId="0" animBg="1"/>
      <p:bldP spid="23" grpId="0" animBg="1"/>
      <p:bldP spid="24" grpId="0" animBg="1"/>
      <p:bldP spid="25" grpId="0" animBg="1"/>
      <p:bldP spid="28" grpId="0"/>
      <p:bldP spid="30" grpId="0"/>
      <p:bldP spid="34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Scalable Hadoop Algorithms: Themes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Avoid object creation</a:t>
            </a:r>
          </a:p>
          <a:p>
            <a:pPr lvl="1"/>
            <a:r>
              <a:rPr lang="en-US" dirty="0" smtClean="0"/>
              <a:t>Inherently costly operation</a:t>
            </a:r>
          </a:p>
          <a:p>
            <a:pPr lvl="1"/>
            <a:r>
              <a:rPr lang="en-US" dirty="0" smtClean="0"/>
              <a:t>Garbage collection</a:t>
            </a:r>
          </a:p>
          <a:p>
            <a:r>
              <a:rPr lang="en-US" dirty="0" smtClean="0"/>
              <a:t>Avoid buffering</a:t>
            </a:r>
          </a:p>
          <a:p>
            <a:pPr lvl="1"/>
            <a:r>
              <a:rPr lang="en-US" dirty="0" smtClean="0"/>
              <a:t>Limited heap size</a:t>
            </a:r>
          </a:p>
          <a:p>
            <a:pPr lvl="1"/>
            <a:r>
              <a:rPr lang="en-US" dirty="0" smtClean="0"/>
              <a:t>Works for small datasets, but won’t scale!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6389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Importance of Local Aggregation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Ideal scaling characteristics:</a:t>
            </a:r>
          </a:p>
          <a:p>
            <a:pPr lvl="1"/>
            <a:r>
              <a:rPr lang="en-US" dirty="0" smtClean="0"/>
              <a:t>Twice the data, twice the running time</a:t>
            </a:r>
          </a:p>
          <a:p>
            <a:pPr lvl="1"/>
            <a:r>
              <a:rPr lang="en-US" dirty="0" smtClean="0"/>
              <a:t>Twice the resources, half the running time</a:t>
            </a:r>
          </a:p>
          <a:p>
            <a:r>
              <a:rPr lang="en-US" dirty="0" smtClean="0"/>
              <a:t>Why can’t we achieve this?</a:t>
            </a:r>
          </a:p>
          <a:p>
            <a:pPr lvl="1"/>
            <a:r>
              <a:rPr lang="en-US" dirty="0" smtClean="0"/>
              <a:t>Synchronization requires communication</a:t>
            </a:r>
          </a:p>
          <a:p>
            <a:pPr lvl="1"/>
            <a:r>
              <a:rPr lang="en-US" dirty="0" smtClean="0"/>
              <a:t>Communication kills performance</a:t>
            </a:r>
          </a:p>
          <a:p>
            <a:r>
              <a:rPr lang="en-US" dirty="0" smtClean="0"/>
              <a:t>Thus… avoid communication!</a:t>
            </a:r>
          </a:p>
          <a:p>
            <a:pPr lvl="1"/>
            <a:r>
              <a:rPr lang="en-US" dirty="0" smtClean="0"/>
              <a:t>Reduce intermediate data via local aggregation</a:t>
            </a:r>
          </a:p>
          <a:p>
            <a:pPr lvl="1"/>
            <a:r>
              <a:rPr lang="en-US" dirty="0" smtClean="0"/>
              <a:t>Combiners can help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609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Shuffle and Sort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 bwMode="auto">
          <a:xfrm>
            <a:off x="685800" y="1524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315200" y="2286000"/>
            <a:ext cx="1371600" cy="5334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40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Reducer</a:t>
            </a:r>
          </a:p>
        </p:txBody>
      </p:sp>
      <p:grpSp>
        <p:nvGrpSpPr>
          <p:cNvPr id="16" name="Group 15"/>
          <p:cNvGrpSpPr/>
          <p:nvPr/>
        </p:nvGrpSpPr>
        <p:grpSpPr>
          <a:xfrm>
            <a:off x="685800" y="2590800"/>
            <a:ext cx="1371600" cy="1371600"/>
            <a:chOff x="1219200" y="3200400"/>
            <a:chExt cx="1371600" cy="1371600"/>
          </a:xfrm>
        </p:grpSpPr>
        <p:sp>
          <p:nvSpPr>
            <p:cNvPr id="7" name="Oval 6"/>
            <p:cNvSpPr/>
            <p:nvPr/>
          </p:nvSpPr>
          <p:spPr bwMode="auto">
            <a:xfrm>
              <a:off x="1219200" y="3200400"/>
              <a:ext cx="1371600" cy="13716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1371600" y="3352800"/>
              <a:ext cx="1066800" cy="1066800"/>
            </a:xfrm>
            <a:prstGeom prst="ellipse">
              <a:avLst/>
            </a:prstGeom>
            <a:solidFill>
              <a:schemeClr val="tx1"/>
            </a:solidFill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sp>
        <p:nvSpPr>
          <p:cNvPr id="9" name="Rectangle 8"/>
          <p:cNvSpPr/>
          <p:nvPr/>
        </p:nvSpPr>
        <p:spPr bwMode="auto">
          <a:xfrm>
            <a:off x="1447800" y="4800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8382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2057400" y="44958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28956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2895600" y="26670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2895600" y="2895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Rectangle 14"/>
          <p:cNvSpPr/>
          <p:nvPr/>
        </p:nvSpPr>
        <p:spPr bwMode="auto">
          <a:xfrm>
            <a:off x="2895600" y="3124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953000" y="21336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8" name="Rectangle 17"/>
          <p:cNvSpPr/>
          <p:nvPr/>
        </p:nvSpPr>
        <p:spPr bwMode="auto">
          <a:xfrm>
            <a:off x="4953000" y="24384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9" name="Rectangle 18"/>
          <p:cNvSpPr/>
          <p:nvPr/>
        </p:nvSpPr>
        <p:spPr bwMode="auto">
          <a:xfrm>
            <a:off x="4953000" y="2743200"/>
            <a:ext cx="762000" cy="228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cxnSp>
        <p:nvCxnSpPr>
          <p:cNvPr id="21" name="Straight Arrow Connector 20"/>
          <p:cNvCxnSpPr/>
          <p:nvPr/>
        </p:nvCxnSpPr>
        <p:spPr bwMode="auto">
          <a:xfrm rot="5400000">
            <a:off x="1181100" y="2324100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 bwMode="auto">
          <a:xfrm rot="5400000">
            <a:off x="1181894" y="4228306"/>
            <a:ext cx="381000" cy="1588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 bwMode="auto">
          <a:xfrm rot="16200000" flipH="1">
            <a:off x="1372394" y="4191794"/>
            <a:ext cx="609600" cy="3032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 bwMode="auto">
          <a:xfrm rot="16200000" flipH="1">
            <a:off x="1753394" y="4039394"/>
            <a:ext cx="381000" cy="379412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 rot="5400000" flipH="1" flipV="1">
            <a:off x="2362200" y="3733800"/>
            <a:ext cx="838200" cy="381000"/>
          </a:xfrm>
          <a:prstGeom prst="straightConnector1">
            <a:avLst/>
          </a:prstGeom>
          <a:ln w="19050"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2" idx="3"/>
            <a:endCxn id="17" idx="1"/>
          </p:cNvCxnSpPr>
          <p:nvPr/>
        </p:nvCxnSpPr>
        <p:spPr bwMode="auto">
          <a:xfrm flipV="1">
            <a:off x="3657600" y="2247900"/>
            <a:ext cx="1295400" cy="304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endCxn id="18" idx="1"/>
          </p:cNvCxnSpPr>
          <p:nvPr/>
        </p:nvCxnSpPr>
        <p:spPr bwMode="auto">
          <a:xfrm rot="5400000" flipH="1" flipV="1">
            <a:off x="2152650" y="3143250"/>
            <a:ext cx="3390900" cy="22098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endCxn id="19" idx="1"/>
          </p:cNvCxnSpPr>
          <p:nvPr/>
        </p:nvCxnSpPr>
        <p:spPr bwMode="auto">
          <a:xfrm rot="5400000" flipH="1" flipV="1">
            <a:off x="2419350" y="3409950"/>
            <a:ext cx="3086100" cy="19812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2148854" y="5943600"/>
            <a:ext cx="1566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mappers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46" name="Straight Arrow Connector 45"/>
          <p:cNvCxnSpPr>
            <a:stCxn id="13" idx="3"/>
          </p:cNvCxnSpPr>
          <p:nvPr/>
        </p:nvCxnSpPr>
        <p:spPr bwMode="auto">
          <a:xfrm>
            <a:off x="3657600" y="2781300"/>
            <a:ext cx="2057400" cy="20193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14" idx="3"/>
          </p:cNvCxnSpPr>
          <p:nvPr/>
        </p:nvCxnSpPr>
        <p:spPr bwMode="auto">
          <a:xfrm>
            <a:off x="3657600" y="3009900"/>
            <a:ext cx="1828800" cy="17907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5" idx="3"/>
          </p:cNvCxnSpPr>
          <p:nvPr/>
        </p:nvCxnSpPr>
        <p:spPr bwMode="auto">
          <a:xfrm>
            <a:off x="3657600" y="3238500"/>
            <a:ext cx="1600200" cy="15621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4815854" y="4843046"/>
            <a:ext cx="1592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other reducers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62001" y="3058180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circular buffer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(in memory)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1186596" y="5029200"/>
            <a:ext cx="1221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spills 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2679940" y="1905000"/>
            <a:ext cx="11302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merged spills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4605105" y="1600200"/>
            <a:ext cx="14424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intermediate files </a:t>
            </a:r>
            <a:b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400" b="0" dirty="0" smtClean="0">
                <a:solidFill>
                  <a:schemeClr val="bg1"/>
                </a:solidFill>
                <a:latin typeface="Gill Sans"/>
                <a:cs typeface="Gill Sans"/>
              </a:rPr>
              <a:t>(on disk)</a:t>
            </a:r>
            <a:endParaRPr lang="en-US" sz="1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4" name="Straight Arrow Connector 73"/>
          <p:cNvCxnSpPr>
            <a:endCxn id="17" idx="3"/>
          </p:cNvCxnSpPr>
          <p:nvPr/>
        </p:nvCxnSpPr>
        <p:spPr bwMode="auto">
          <a:xfrm rot="10800000">
            <a:off x="5715000" y="22479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6" idx="1"/>
            <a:endCxn id="18" idx="3"/>
          </p:cNvCxnSpPr>
          <p:nvPr/>
        </p:nvCxnSpPr>
        <p:spPr bwMode="auto">
          <a:xfrm rot="10800000">
            <a:off x="5715000" y="2552700"/>
            <a:ext cx="1600200" cy="1588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endCxn id="19" idx="3"/>
          </p:cNvCxnSpPr>
          <p:nvPr/>
        </p:nvCxnSpPr>
        <p:spPr bwMode="auto">
          <a:xfrm rot="10800000" flipV="1">
            <a:off x="5715000" y="2667000"/>
            <a:ext cx="1600200" cy="190500"/>
          </a:xfrm>
          <a:prstGeom prst="straightConnector1">
            <a:avLst/>
          </a:prstGeom>
          <a:ln w="19050">
            <a:headEnd type="arrow" w="med" len="med"/>
            <a:tailEnd type="non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Rounded Rectangle 85"/>
          <p:cNvSpPr/>
          <p:nvPr/>
        </p:nvSpPr>
        <p:spPr bwMode="auto">
          <a:xfrm>
            <a:off x="2286000" y="37338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87" name="Rounded Rectangle 86"/>
          <p:cNvSpPr/>
          <p:nvPr/>
        </p:nvSpPr>
        <p:spPr bwMode="auto">
          <a:xfrm>
            <a:off x="5943600" y="2362200"/>
            <a:ext cx="11430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400" dirty="0" smtClean="0">
                <a:solidFill>
                  <a:schemeClr val="bg2"/>
                </a:solidFill>
                <a:latin typeface="Gill Sans"/>
                <a:cs typeface="Gill Sans"/>
              </a:rPr>
              <a:t>Combiner</a:t>
            </a:r>
            <a:endParaRPr kumimoji="0" lang="en-US" sz="1400" i="0" u="none" strike="noStrike" cap="none" normalizeH="0" baseline="0" dirty="0" smtClean="0">
              <a:ln>
                <a:noFill/>
              </a:ln>
              <a:solidFill>
                <a:schemeClr val="bg2"/>
              </a:solidFill>
              <a:effectLst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26492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" grpId="0" animBg="1"/>
      <p:bldP spid="8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Baseline</a:t>
            </a:r>
            <a:endParaRPr lang="en-US" dirty="0"/>
          </a:p>
        </p:txBody>
      </p:sp>
      <p:pic>
        <p:nvPicPr>
          <p:cNvPr id="5" name="Picture 4" descr="w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1962150"/>
            <a:ext cx="4876800" cy="283845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53289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impact of combiners?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366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Version 1</a:t>
            </a:r>
            <a:endParaRPr lang="en-US" dirty="0"/>
          </a:p>
        </p:txBody>
      </p:sp>
      <p:pic>
        <p:nvPicPr>
          <p:cNvPr id="6" name="Picture 5" descr="w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2286000"/>
            <a:ext cx="8172450" cy="19812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1254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Word Count: Version 2</a:t>
            </a:r>
            <a:endParaRPr lang="en-US" dirty="0"/>
          </a:p>
        </p:txBody>
      </p:sp>
      <p:pic>
        <p:nvPicPr>
          <p:cNvPr id="4" name="Picture 3" descr="wc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2286000"/>
            <a:ext cx="8162925" cy="2505075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048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8" name="TextBox 7"/>
          <p:cNvSpPr txBox="1">
            <a:spLocks noChangeArrowheads="1"/>
          </p:cNvSpPr>
          <p:nvPr/>
        </p:nvSpPr>
        <p:spPr bwMode="auto">
          <a:xfrm rot="20273313">
            <a:off x="4075324" y="2471905"/>
            <a:ext cx="4071397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preserve state across</a:t>
            </a:r>
            <a:b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</a:b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input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key-value pairs!</a:t>
            </a:r>
            <a:endParaRPr kumimoji="0" lang="en-US" sz="24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370909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Pattern for Local Aggregation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“In-mapper combining”</a:t>
            </a:r>
          </a:p>
          <a:p>
            <a:pPr lvl="1"/>
            <a:r>
              <a:rPr lang="en-US" dirty="0" smtClean="0"/>
              <a:t>Fold the functionality of the combiner into the mapper by preserving state across multiple map calls</a:t>
            </a:r>
          </a:p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Speed</a:t>
            </a:r>
          </a:p>
          <a:p>
            <a:pPr lvl="1"/>
            <a:r>
              <a:rPr lang="en-US" dirty="0" smtClean="0"/>
              <a:t>Why is this faster than actual combiners?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Explicit memory management required</a:t>
            </a:r>
          </a:p>
          <a:p>
            <a:pPr lvl="1"/>
            <a:r>
              <a:rPr lang="en-US" dirty="0" smtClean="0"/>
              <a:t>Potential for order-dependent bugs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87497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Combiner 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Combiners and reducers share same method signature</a:t>
            </a:r>
          </a:p>
          <a:p>
            <a:pPr lvl="1"/>
            <a:r>
              <a:rPr lang="en-US" dirty="0" smtClean="0"/>
              <a:t>Sometimes, reducers can serve as combiners</a:t>
            </a:r>
          </a:p>
          <a:p>
            <a:pPr lvl="1"/>
            <a:r>
              <a:rPr lang="en-US" dirty="0" smtClean="0"/>
              <a:t>Often, not…</a:t>
            </a:r>
          </a:p>
          <a:p>
            <a:r>
              <a:rPr lang="en-US" dirty="0" smtClean="0"/>
              <a:t>Remember: combiner are optional optimizations</a:t>
            </a:r>
          </a:p>
          <a:p>
            <a:pPr lvl="1"/>
            <a:r>
              <a:rPr lang="en-US" dirty="0" smtClean="0"/>
              <a:t>Should not affect algorithm correctness</a:t>
            </a:r>
          </a:p>
          <a:p>
            <a:pPr lvl="1"/>
            <a:r>
              <a:rPr lang="en-US" dirty="0" smtClean="0"/>
              <a:t>May be run 0, 1, or multiple times</a:t>
            </a:r>
          </a:p>
          <a:p>
            <a:r>
              <a:rPr lang="en-US" dirty="0" smtClean="0"/>
              <a:t>Example: find average of integers associated with the same key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11852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1</a:t>
            </a:r>
            <a:endParaRPr lang="en-US" dirty="0"/>
          </a:p>
        </p:txBody>
      </p:sp>
      <p:pic>
        <p:nvPicPr>
          <p:cNvPr id="4" name="Picture 3" descr="compute-mea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28825" y="1719262"/>
            <a:ext cx="5086350" cy="341947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524000" y="5867400"/>
            <a:ext cx="6358532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can’t we use reducer as combiner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58523638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874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2</a:t>
            </a:r>
            <a:endParaRPr lang="en-US" dirty="0"/>
          </a:p>
        </p:txBody>
      </p:sp>
      <p:pic>
        <p:nvPicPr>
          <p:cNvPr id="5" name="Picture 4" descr="compute-mean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0" y="1097280"/>
            <a:ext cx="7372350" cy="5092065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815277" y="6015335"/>
            <a:ext cx="387152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Why doesn’t this work?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493257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the Mean: Version 3</a:t>
            </a:r>
            <a:endParaRPr lang="en-US" dirty="0"/>
          </a:p>
        </p:txBody>
      </p:sp>
      <p:pic>
        <p:nvPicPr>
          <p:cNvPr id="5" name="Picture 4" descr="compute-mean3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05841" y="1088707"/>
            <a:ext cx="5306378" cy="508349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239000" y="5943600"/>
            <a:ext cx="122731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Fixed</a:t>
            </a: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1234346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the Mean</a:t>
            </a:r>
            <a:r>
              <a:rPr lang="en-US" dirty="0" smtClean="0"/>
              <a:t>: Version 4</a:t>
            </a:r>
            <a:endParaRPr lang="en-US" dirty="0"/>
          </a:p>
        </p:txBody>
      </p:sp>
      <p:pic>
        <p:nvPicPr>
          <p:cNvPr id="5" name="Picture 4" descr="compute-mean4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419350" y="2043112"/>
            <a:ext cx="4305300" cy="2771775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4191000" y="5867400"/>
            <a:ext cx="4512924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Are combiners still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needed?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763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Algorithm Design: Running Example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co-occurrence matrix for a text collection</a:t>
            </a:r>
          </a:p>
          <a:p>
            <a:pPr lvl="1"/>
            <a:r>
              <a:rPr lang="en-US" dirty="0" smtClean="0"/>
              <a:t>M = N </a:t>
            </a:r>
            <a:r>
              <a:rPr lang="en-US" dirty="0" err="1" smtClean="0"/>
              <a:t>x</a:t>
            </a:r>
            <a:r>
              <a:rPr lang="en-US" dirty="0" smtClean="0"/>
              <a:t> N matrix (N = vocabulary size)</a:t>
            </a:r>
          </a:p>
          <a:p>
            <a:pPr lvl="1"/>
            <a:r>
              <a:rPr lang="en-US" dirty="0" err="1" smtClean="0"/>
              <a:t>M</a:t>
            </a:r>
            <a:r>
              <a:rPr lang="en-US" i="1" baseline="-25000" dirty="0" err="1" smtClean="0"/>
              <a:t>ij</a:t>
            </a:r>
            <a:r>
              <a:rPr lang="en-US" dirty="0" smtClean="0"/>
              <a:t>: number of times </a:t>
            </a:r>
            <a:r>
              <a:rPr lang="en-US" i="1" dirty="0" err="1" smtClean="0"/>
              <a:t>i</a:t>
            </a:r>
            <a:r>
              <a:rPr lang="en-US" dirty="0" smtClean="0"/>
              <a:t> and </a:t>
            </a:r>
            <a:r>
              <a:rPr lang="en-US" i="1" dirty="0" err="1" smtClean="0"/>
              <a:t>j</a:t>
            </a:r>
            <a:r>
              <a:rPr lang="en-US" dirty="0" smtClean="0"/>
              <a:t> co-occur in some context </a:t>
            </a:r>
            <a:br>
              <a:rPr lang="en-US" dirty="0" smtClean="0"/>
            </a:br>
            <a:r>
              <a:rPr lang="en-US" dirty="0" smtClean="0"/>
              <a:t>(for concreteness, let’s say context = sentence)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Distributional profiles as a way of measuring semantic distance</a:t>
            </a:r>
          </a:p>
          <a:p>
            <a:pPr lvl="1"/>
            <a:r>
              <a:rPr lang="en-US" dirty="0" smtClean="0"/>
              <a:t>Semantic distance useful for many language processing tasks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90746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5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MapReduce: Large Counting Problems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 co-occurrence matrix for a text collection</a:t>
            </a:r>
            <a:br>
              <a:rPr lang="en-US" dirty="0" smtClean="0"/>
            </a:br>
            <a:r>
              <a:rPr lang="en-US" dirty="0" smtClean="0"/>
              <a:t>= specific instance of a large counting problem</a:t>
            </a:r>
          </a:p>
          <a:p>
            <a:pPr lvl="1"/>
            <a:r>
              <a:rPr lang="en-US" dirty="0" smtClean="0"/>
              <a:t>A large event space (number of terms)</a:t>
            </a:r>
          </a:p>
          <a:p>
            <a:pPr lvl="1"/>
            <a:r>
              <a:rPr lang="en-US" dirty="0" smtClean="0"/>
              <a:t>A large number of observations (the collection itself)</a:t>
            </a:r>
          </a:p>
          <a:p>
            <a:pPr lvl="1"/>
            <a:r>
              <a:rPr lang="en-US" dirty="0" smtClean="0"/>
              <a:t>Goal: keep track of interesting statistics about the events</a:t>
            </a:r>
          </a:p>
          <a:p>
            <a:r>
              <a:rPr lang="en-US" dirty="0" smtClean="0"/>
              <a:t>Basic approach</a:t>
            </a:r>
          </a:p>
          <a:p>
            <a:pPr lvl="1"/>
            <a:r>
              <a:rPr lang="en-US" dirty="0" err="1" smtClean="0"/>
              <a:t>Mappers</a:t>
            </a:r>
            <a:r>
              <a:rPr lang="en-US" dirty="0" smtClean="0"/>
              <a:t> generate partial counts</a:t>
            </a:r>
          </a:p>
          <a:p>
            <a:pPr lvl="1"/>
            <a:r>
              <a:rPr lang="en-US" dirty="0" smtClean="0"/>
              <a:t>Reducers aggregate partial counts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882989" y="5029200"/>
            <a:ext cx="757521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How do we aggregate partial counts efficiently?</a:t>
            </a:r>
            <a:endParaRPr lang="en-US" sz="20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21723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Try: “Pairs”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mapper takes a sentence:</a:t>
            </a:r>
          </a:p>
          <a:p>
            <a:pPr lvl="1"/>
            <a:r>
              <a:rPr lang="en-US" dirty="0" smtClean="0"/>
              <a:t>Generate all co-occurring term pairs</a:t>
            </a:r>
          </a:p>
          <a:p>
            <a:pPr lvl="1"/>
            <a:r>
              <a:rPr lang="en-US" dirty="0" smtClean="0"/>
              <a:t>For all pairs, emit (a, b) → count</a:t>
            </a:r>
          </a:p>
          <a:p>
            <a:r>
              <a:rPr lang="en-US" dirty="0" smtClean="0"/>
              <a:t>Reducers sum up counts associated with these pairs</a:t>
            </a:r>
          </a:p>
          <a:p>
            <a:r>
              <a:rPr lang="en-US" dirty="0" smtClean="0"/>
              <a:t>Use combiners!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320146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Pairs: Pseudo-Code</a:t>
            </a:r>
            <a:endParaRPr lang="en-US" dirty="0"/>
          </a:p>
        </p:txBody>
      </p:sp>
      <p:pic>
        <p:nvPicPr>
          <p:cNvPr id="4" name="Content Placeholder 3" descr="matrix-pair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00062" y="2071687"/>
            <a:ext cx="8220075" cy="3095625"/>
          </a:xfrm>
        </p:spPr>
      </p:pic>
    </p:spTree>
    <p:extLst>
      <p:ext uri="{BB962C8B-B14F-4D97-AF65-F5344CB8AC3E}">
        <p14:creationId xmlns:p14="http://schemas.microsoft.com/office/powerpoint/2010/main" val="23138590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“Pairs” Analysis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Easy to implement, easy to understand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Lots of pairs to sort and shuffle around (upper bound?)</a:t>
            </a:r>
          </a:p>
          <a:p>
            <a:pPr lvl="1"/>
            <a:r>
              <a:rPr lang="en-US" dirty="0" smtClean="0"/>
              <a:t>Not many opportunities for combiners to work</a:t>
            </a:r>
          </a:p>
        </p:txBody>
      </p:sp>
    </p:spTree>
    <p:extLst>
      <p:ext uri="{BB962C8B-B14F-4D97-AF65-F5344CB8AC3E}">
        <p14:creationId xmlns:p14="http://schemas.microsoft.com/office/powerpoint/2010/main" val="1451213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Try: “Stripes”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Idea: group together pairs into an associative array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Each </a:t>
            </a:r>
            <a:r>
              <a:rPr lang="en-US" dirty="0" err="1" smtClean="0"/>
              <a:t>mapper</a:t>
            </a:r>
            <a:r>
              <a:rPr lang="en-US" dirty="0" smtClean="0"/>
              <a:t> takes a sentence:</a:t>
            </a:r>
          </a:p>
          <a:p>
            <a:pPr lvl="1"/>
            <a:r>
              <a:rPr lang="en-US" dirty="0" smtClean="0"/>
              <a:t>Generate all co-occurring term pairs</a:t>
            </a:r>
          </a:p>
          <a:p>
            <a:pPr lvl="1"/>
            <a:r>
              <a:rPr lang="en-US" dirty="0" smtClean="0"/>
              <a:t>For each term, emit a → { b: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b</a:t>
            </a:r>
            <a:r>
              <a:rPr lang="en-US" dirty="0" smtClean="0"/>
              <a:t>, c: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c</a:t>
            </a:r>
            <a:r>
              <a:rPr lang="en-US" dirty="0" smtClean="0"/>
              <a:t>, d: </a:t>
            </a:r>
            <a:r>
              <a:rPr lang="en-US" dirty="0" err="1" smtClean="0"/>
              <a:t>count</a:t>
            </a:r>
            <a:r>
              <a:rPr lang="en-US" baseline="-25000" dirty="0" err="1" smtClean="0"/>
              <a:t>d</a:t>
            </a:r>
            <a:r>
              <a:rPr lang="en-US" dirty="0" smtClean="0"/>
              <a:t> … }</a:t>
            </a:r>
          </a:p>
          <a:p>
            <a:r>
              <a:rPr lang="en-US" dirty="0" smtClean="0"/>
              <a:t>Reducers perform element-wise sum of associative arrays</a:t>
            </a:r>
          </a:p>
          <a:p>
            <a:endParaRPr lang="en-US" dirty="0" smtClean="0"/>
          </a:p>
          <a:p>
            <a:endParaRPr lang="en-US" dirty="0" smtClean="0"/>
          </a:p>
        </p:txBody>
      </p:sp>
      <p:sp>
        <p:nvSpPr>
          <p:cNvPr id="14340" name="TextBox 3"/>
          <p:cNvSpPr txBox="1">
            <a:spLocks noChangeArrowheads="1"/>
          </p:cNvSpPr>
          <p:nvPr/>
        </p:nvSpPr>
        <p:spPr bwMode="auto">
          <a:xfrm>
            <a:off x="1258888" y="1570038"/>
            <a:ext cx="1274762" cy="1477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(a, b) → 1 </a:t>
            </a:r>
          </a:p>
          <a:p>
            <a:r>
              <a:rPr lang="en-US" sz="1800" b="0">
                <a:solidFill>
                  <a:schemeClr val="bg1"/>
                </a:solidFill>
              </a:rPr>
              <a:t>(a, c) → 2 </a:t>
            </a:r>
          </a:p>
          <a:p>
            <a:r>
              <a:rPr lang="en-US" sz="1800" b="0">
                <a:solidFill>
                  <a:schemeClr val="bg1"/>
                </a:solidFill>
              </a:rPr>
              <a:t>(a, d) → 5 </a:t>
            </a:r>
          </a:p>
          <a:p>
            <a:r>
              <a:rPr lang="en-US" sz="1800" b="0">
                <a:solidFill>
                  <a:schemeClr val="bg1"/>
                </a:solidFill>
              </a:rPr>
              <a:t>(a, e) → 3 </a:t>
            </a:r>
          </a:p>
          <a:p>
            <a:r>
              <a:rPr lang="en-US" sz="1800" b="0">
                <a:solidFill>
                  <a:schemeClr val="bg1"/>
                </a:solidFill>
              </a:rPr>
              <a:t>(a, f) → 2 </a:t>
            </a:r>
          </a:p>
        </p:txBody>
      </p:sp>
      <p:sp>
        <p:nvSpPr>
          <p:cNvPr id="14341" name="TextBox 4"/>
          <p:cNvSpPr txBox="1">
            <a:spLocks noChangeArrowheads="1"/>
          </p:cNvSpPr>
          <p:nvPr/>
        </p:nvSpPr>
        <p:spPr bwMode="auto">
          <a:xfrm>
            <a:off x="3886200" y="2103438"/>
            <a:ext cx="3313113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c: 2, d: 5, e: 3, f: 2 }</a:t>
            </a:r>
          </a:p>
        </p:txBody>
      </p:sp>
      <p:sp>
        <p:nvSpPr>
          <p:cNvPr id="14342" name="TextBox 5"/>
          <p:cNvSpPr txBox="1">
            <a:spLocks noChangeArrowheads="1"/>
          </p:cNvSpPr>
          <p:nvPr/>
        </p:nvSpPr>
        <p:spPr bwMode="auto">
          <a:xfrm>
            <a:off x="1905000" y="4953000"/>
            <a:ext cx="3313113" cy="923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</a:rPr>
              <a:t>a → { b: 1,         d: 5, e: 3 }</a:t>
            </a:r>
          </a:p>
          <a:p>
            <a:r>
              <a:rPr lang="en-US" sz="1800" b="0">
                <a:solidFill>
                  <a:schemeClr val="bg1"/>
                </a:solidFill>
              </a:rPr>
              <a:t>a → { b: 1, c: 2, d: 2,         f: 2 }</a:t>
            </a:r>
          </a:p>
          <a:p>
            <a:r>
              <a:rPr lang="en-US" sz="1800" b="0">
                <a:solidFill>
                  <a:schemeClr val="bg1"/>
                </a:solidFill>
              </a:rPr>
              <a:t>a → { b: 2, c: 2, d: 7, e: 3, f: 2 }</a:t>
            </a:r>
          </a:p>
        </p:txBody>
      </p:sp>
      <p:cxnSp>
        <p:nvCxnSpPr>
          <p:cNvPr id="14343" name="Straight Connector 7"/>
          <p:cNvCxnSpPr>
            <a:cxnSpLocks noChangeShapeType="1"/>
          </p:cNvCxnSpPr>
          <p:nvPr/>
        </p:nvCxnSpPr>
        <p:spPr bwMode="auto">
          <a:xfrm>
            <a:off x="1524000" y="5562600"/>
            <a:ext cx="3810000" cy="1588"/>
          </a:xfrm>
          <a:prstGeom prst="line">
            <a:avLst/>
          </a:prstGeom>
          <a:noFill/>
          <a:ln w="9525" algn="ctr">
            <a:solidFill>
              <a:schemeClr val="bg1"/>
            </a:solidFill>
            <a:round/>
            <a:headEnd/>
            <a:tailEnd/>
          </a:ln>
        </p:spPr>
      </p:cxnSp>
      <p:sp>
        <p:nvSpPr>
          <p:cNvPr id="14344" name="TextBox 9"/>
          <p:cNvSpPr txBox="1">
            <a:spLocks noChangeArrowheads="1"/>
          </p:cNvSpPr>
          <p:nvPr/>
        </p:nvSpPr>
        <p:spPr bwMode="auto">
          <a:xfrm>
            <a:off x="1447800" y="5257800"/>
            <a:ext cx="3333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 rot="20634739">
            <a:off x="4117426" y="5336130"/>
            <a:ext cx="487495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Key idea: cleverly-constructed data structure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brings together partial results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225630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Stripes: Pseudo-Code</a:t>
            </a:r>
            <a:endParaRPr lang="en-US" dirty="0"/>
          </a:p>
        </p:txBody>
      </p:sp>
      <p:pic>
        <p:nvPicPr>
          <p:cNvPr id="4" name="Content Placeholder 3" descr="matrix-stripe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519112" y="1738312"/>
            <a:ext cx="8181975" cy="3762375"/>
          </a:xfrm>
        </p:spPr>
      </p:pic>
    </p:spTree>
    <p:extLst>
      <p:ext uri="{BB962C8B-B14F-4D97-AF65-F5344CB8AC3E}">
        <p14:creationId xmlns:p14="http://schemas.microsoft.com/office/powerpoint/2010/main" val="10909610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268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“Stripes” Analysis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Advantages</a:t>
            </a:r>
          </a:p>
          <a:p>
            <a:pPr lvl="1"/>
            <a:r>
              <a:rPr lang="en-US" dirty="0" smtClean="0"/>
              <a:t>Far less sorting and shuffling of key-value pairs</a:t>
            </a:r>
          </a:p>
          <a:p>
            <a:pPr lvl="1"/>
            <a:r>
              <a:rPr lang="en-US" dirty="0" smtClean="0"/>
              <a:t>Can make better use of combiners</a:t>
            </a:r>
          </a:p>
          <a:p>
            <a:r>
              <a:rPr lang="en-US" dirty="0" smtClean="0"/>
              <a:t>Disadvantages</a:t>
            </a:r>
          </a:p>
          <a:p>
            <a:pPr lvl="1"/>
            <a:r>
              <a:rPr lang="en-US" dirty="0" smtClean="0"/>
              <a:t>More difficult to implement</a:t>
            </a:r>
          </a:p>
          <a:p>
            <a:pPr lvl="1"/>
            <a:r>
              <a:rPr lang="en-US" dirty="0" smtClean="0"/>
              <a:t>Underlying object more heavyweight</a:t>
            </a:r>
          </a:p>
          <a:p>
            <a:pPr lvl="1"/>
            <a:r>
              <a:rPr lang="en-US" dirty="0" smtClean="0"/>
              <a:t>Fundamental limitation in terms of size of event space</a:t>
            </a:r>
          </a:p>
        </p:txBody>
      </p:sp>
    </p:spTree>
    <p:extLst>
      <p:ext uri="{BB962C8B-B14F-4D97-AF65-F5344CB8AC3E}">
        <p14:creationId xmlns:p14="http://schemas.microsoft.com/office/powerpoint/2010/main" val="265211711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303963"/>
            <a:ext cx="5410200" cy="554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dirty="0">
                <a:solidFill>
                  <a:schemeClr val="bg2"/>
                </a:solidFill>
              </a:rPr>
              <a:t>Cluster size:</a:t>
            </a:r>
            <a:r>
              <a:rPr lang="en-US" sz="1000" b="0" dirty="0">
                <a:solidFill>
                  <a:schemeClr val="bg2"/>
                </a:solidFill>
              </a:rPr>
              <a:t> 38 cores</a:t>
            </a:r>
          </a:p>
          <a:p>
            <a:r>
              <a:rPr lang="en-US" sz="1000" dirty="0">
                <a:solidFill>
                  <a:schemeClr val="bg2"/>
                </a:solidFill>
              </a:rPr>
              <a:t>Data Source:</a:t>
            </a:r>
            <a:r>
              <a:rPr lang="en-US" sz="1000" b="0" dirty="0">
                <a:solidFill>
                  <a:schemeClr val="bg2"/>
                </a:solidFill>
              </a:rPr>
              <a:t> Associated Press </a:t>
            </a:r>
            <a:r>
              <a:rPr lang="en-US" sz="1000" b="0" dirty="0" err="1">
                <a:solidFill>
                  <a:schemeClr val="bg2"/>
                </a:solidFill>
              </a:rPr>
              <a:t>Worldstream</a:t>
            </a:r>
            <a:r>
              <a:rPr lang="en-US" sz="1000" b="0" dirty="0">
                <a:solidFill>
                  <a:schemeClr val="bg2"/>
                </a:solidFill>
              </a:rPr>
              <a:t> (APW) of the English </a:t>
            </a:r>
            <a:r>
              <a:rPr lang="en-US" sz="1000" b="0" dirty="0" err="1">
                <a:solidFill>
                  <a:schemeClr val="bg2"/>
                </a:solidFill>
              </a:rPr>
              <a:t>Gigaword</a:t>
            </a:r>
            <a:r>
              <a:rPr lang="en-US" sz="1000" b="0" dirty="0">
                <a:solidFill>
                  <a:schemeClr val="bg2"/>
                </a:solidFill>
              </a:rPr>
              <a:t> Corpus (v3), which contains 2.27 million documents (1.8 GB compressed, 5.7 GB uncompressed)</a:t>
            </a:r>
          </a:p>
        </p:txBody>
      </p:sp>
    </p:spTree>
    <p:extLst>
      <p:ext uri="{BB962C8B-B14F-4D97-AF65-F5344CB8AC3E}">
        <p14:creationId xmlns:p14="http://schemas.microsoft.com/office/powerpoint/2010/main" val="41021021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ig-chapter3-pairs-vs-stripes-ec2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685801"/>
            <a:ext cx="8915401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681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Relative Frequencies</a:t>
            </a:r>
          </a:p>
        </p:txBody>
      </p:sp>
      <p:sp>
        <p:nvSpPr>
          <p:cNvPr id="102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we estimate relative frequencies from counts?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Why do we want to do this?</a:t>
            </a:r>
          </a:p>
          <a:p>
            <a:r>
              <a:rPr lang="en-US" dirty="0" smtClean="0"/>
              <a:t>How do we do this with </a:t>
            </a:r>
            <a:r>
              <a:rPr lang="en-US" dirty="0" err="1" smtClean="0"/>
              <a:t>MapReduce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700" y="1854200"/>
            <a:ext cx="48895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6865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“Stripes” 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Easy!</a:t>
            </a:r>
          </a:p>
          <a:p>
            <a:pPr lvl="1"/>
            <a:r>
              <a:rPr lang="en-US" dirty="0" smtClean="0"/>
              <a:t>One pass to compute (a, *)</a:t>
            </a:r>
          </a:p>
          <a:p>
            <a:pPr lvl="1"/>
            <a:r>
              <a:rPr lang="en-US" dirty="0" smtClean="0"/>
              <a:t>Another pass to directly compute f(B|A)</a:t>
            </a:r>
          </a:p>
        </p:txBody>
      </p:sp>
      <p:sp>
        <p:nvSpPr>
          <p:cNvPr id="18436" name="TextBox 10"/>
          <p:cNvSpPr txBox="1">
            <a:spLocks noChangeArrowheads="1"/>
          </p:cNvSpPr>
          <p:nvPr/>
        </p:nvSpPr>
        <p:spPr bwMode="auto">
          <a:xfrm>
            <a:off x="762000" y="1371600"/>
            <a:ext cx="40132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a →  {b</a:t>
            </a:r>
            <a:r>
              <a:rPr lang="en-US" sz="2000" b="0" baseline="-25000" dirty="0">
                <a:solidFill>
                  <a:schemeClr val="bg1"/>
                </a:solidFill>
              </a:rPr>
              <a:t>1</a:t>
            </a:r>
            <a:r>
              <a:rPr lang="en-US" sz="2000" b="0" dirty="0">
                <a:solidFill>
                  <a:schemeClr val="bg1"/>
                </a:solidFill>
              </a:rPr>
              <a:t>:3, b</a:t>
            </a:r>
            <a:r>
              <a:rPr lang="en-US" sz="2000" b="0" baseline="-25000" dirty="0">
                <a:solidFill>
                  <a:schemeClr val="bg1"/>
                </a:solidFill>
              </a:rPr>
              <a:t>2</a:t>
            </a:r>
            <a:r>
              <a:rPr lang="en-US" sz="2000" b="0" dirty="0">
                <a:solidFill>
                  <a:schemeClr val="bg1"/>
                </a:solidFill>
              </a:rPr>
              <a:t> :12, b</a:t>
            </a:r>
            <a:r>
              <a:rPr lang="en-US" sz="2000" b="0" baseline="-25000" dirty="0">
                <a:solidFill>
                  <a:schemeClr val="bg1"/>
                </a:solidFill>
              </a:rPr>
              <a:t>3</a:t>
            </a:r>
            <a:r>
              <a:rPr lang="en-US" sz="2000" b="0" dirty="0">
                <a:solidFill>
                  <a:schemeClr val="bg1"/>
                </a:solidFill>
              </a:rPr>
              <a:t> :7, b</a:t>
            </a:r>
            <a:r>
              <a:rPr lang="en-US" sz="2000" b="0" baseline="-25000" dirty="0">
                <a:solidFill>
                  <a:schemeClr val="bg1"/>
                </a:solidFill>
              </a:rPr>
              <a:t>4</a:t>
            </a:r>
            <a:r>
              <a:rPr lang="en-US" sz="2000" b="0" dirty="0">
                <a:solidFill>
                  <a:schemeClr val="bg1"/>
                </a:solidFill>
              </a:rPr>
              <a:t> :1, … }</a:t>
            </a:r>
          </a:p>
        </p:txBody>
      </p:sp>
    </p:spTree>
    <p:extLst>
      <p:ext uri="{BB962C8B-B14F-4D97-AF65-F5344CB8AC3E}">
        <p14:creationId xmlns:p14="http://schemas.microsoft.com/office/powerpoint/2010/main" val="35713931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f(B|A): “Pairs”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issue?</a:t>
            </a:r>
          </a:p>
          <a:p>
            <a:pPr lvl="1"/>
            <a:r>
              <a:rPr lang="en-US" dirty="0" smtClean="0"/>
              <a:t>Computing </a:t>
            </a:r>
            <a:r>
              <a:rPr lang="en-US" dirty="0"/>
              <a:t>relative frequencies requires marginal counts</a:t>
            </a:r>
          </a:p>
          <a:p>
            <a:pPr lvl="1"/>
            <a:r>
              <a:rPr lang="en-US" dirty="0"/>
              <a:t>But </a:t>
            </a:r>
            <a:r>
              <a:rPr lang="en-US" dirty="0" smtClean="0"/>
              <a:t>the marginal </a:t>
            </a:r>
            <a:r>
              <a:rPr lang="en-US" dirty="0"/>
              <a:t>cannot be computed until you see all counts</a:t>
            </a:r>
          </a:p>
          <a:p>
            <a:pPr lvl="1"/>
            <a:r>
              <a:rPr lang="en-US" dirty="0"/>
              <a:t>Buffering is a bad idea</a:t>
            </a:r>
            <a:r>
              <a:rPr lang="en-US" dirty="0" smtClean="0"/>
              <a:t>!</a:t>
            </a:r>
          </a:p>
          <a:p>
            <a:r>
              <a:rPr lang="en-US" dirty="0" smtClean="0"/>
              <a:t>Solution:</a:t>
            </a:r>
          </a:p>
          <a:p>
            <a:pPr lvl="1"/>
            <a:r>
              <a:rPr lang="en-US" dirty="0" smtClean="0"/>
              <a:t>What if we could get the marginal count to arrive at the reducer first?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06094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f(B|A): “Pairs” 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For this to work:</a:t>
            </a:r>
          </a:p>
          <a:p>
            <a:pPr lvl="1"/>
            <a:r>
              <a:rPr lang="en-US" dirty="0" smtClean="0"/>
              <a:t>Must emit extra (a, *) for every </a:t>
            </a:r>
            <a:r>
              <a:rPr lang="en-US" dirty="0" err="1" smtClean="0"/>
              <a:t>b</a:t>
            </a:r>
            <a:r>
              <a:rPr lang="en-US" baseline="-25000" dirty="0" err="1" smtClean="0"/>
              <a:t>n</a:t>
            </a:r>
            <a:r>
              <a:rPr lang="en-US" dirty="0" smtClean="0"/>
              <a:t> in </a:t>
            </a:r>
            <a:r>
              <a:rPr lang="en-US" dirty="0" err="1" smtClean="0"/>
              <a:t>mapper</a:t>
            </a:r>
            <a:endParaRPr lang="en-US" dirty="0" smtClean="0"/>
          </a:p>
          <a:p>
            <a:pPr lvl="1"/>
            <a:r>
              <a:rPr lang="en-US" dirty="0" smtClean="0"/>
              <a:t>Must make sure all </a:t>
            </a:r>
            <a:r>
              <a:rPr lang="en-US" dirty="0" err="1" smtClean="0"/>
              <a:t>a’s</a:t>
            </a:r>
            <a:r>
              <a:rPr lang="en-US" dirty="0" smtClean="0"/>
              <a:t> get sent to same reducer (use </a:t>
            </a:r>
            <a:r>
              <a:rPr lang="en-US" dirty="0" err="1" smtClean="0"/>
              <a:t>partitioner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Must make sure (a, *) comes first (define sort order)</a:t>
            </a:r>
          </a:p>
          <a:p>
            <a:pPr lvl="1"/>
            <a:r>
              <a:rPr lang="en-US" dirty="0" smtClean="0"/>
              <a:t>Must hold state in reducer across different key-value pairs</a:t>
            </a:r>
          </a:p>
        </p:txBody>
      </p:sp>
      <p:sp>
        <p:nvSpPr>
          <p:cNvPr id="17412" name="TextBox 3"/>
          <p:cNvSpPr txBox="1">
            <a:spLocks noChangeArrowheads="1"/>
          </p:cNvSpPr>
          <p:nvPr/>
        </p:nvSpPr>
        <p:spPr bwMode="auto">
          <a:xfrm>
            <a:off x="1143000" y="1720850"/>
            <a:ext cx="1628775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3" name="Right Arrow 4"/>
          <p:cNvSpPr>
            <a:spLocks noChangeArrowheads="1"/>
          </p:cNvSpPr>
          <p:nvPr/>
        </p:nvSpPr>
        <p:spPr bwMode="auto">
          <a:xfrm>
            <a:off x="3429000" y="2133600"/>
            <a:ext cx="914400" cy="3810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17414" name="TextBox 6"/>
          <p:cNvSpPr txBox="1">
            <a:spLocks noChangeArrowheads="1"/>
          </p:cNvSpPr>
          <p:nvPr/>
        </p:nvSpPr>
        <p:spPr bwMode="ltGray">
          <a:xfrm>
            <a:off x="1143000" y="1295400"/>
            <a:ext cx="1490663" cy="400050"/>
          </a:xfrm>
          <a:prstGeom prst="rect">
            <a:avLst/>
          </a:prstGeom>
          <a:solidFill>
            <a:schemeClr val="accent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 dirty="0">
                <a:solidFill>
                  <a:schemeClr val="bg1"/>
                </a:solidFill>
              </a:rPr>
              <a:t>(a, *) → 32 </a:t>
            </a:r>
          </a:p>
        </p:txBody>
      </p:sp>
      <p:sp>
        <p:nvSpPr>
          <p:cNvPr id="17415" name="TextBox 7"/>
          <p:cNvSpPr txBox="1">
            <a:spLocks noChangeArrowheads="1"/>
          </p:cNvSpPr>
          <p:nvPr/>
        </p:nvSpPr>
        <p:spPr bwMode="auto">
          <a:xfrm>
            <a:off x="4848225" y="1720850"/>
            <a:ext cx="2055813" cy="163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1</a:t>
            </a:r>
            <a:r>
              <a:rPr lang="en-US" sz="2000" b="0">
                <a:solidFill>
                  <a:schemeClr val="bg1"/>
                </a:solidFill>
              </a:rPr>
              <a:t>) → 3 / 32 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2</a:t>
            </a:r>
            <a:r>
              <a:rPr lang="en-US" sz="2000" b="0">
                <a:solidFill>
                  <a:schemeClr val="bg1"/>
                </a:solidFill>
              </a:rPr>
              <a:t>) → 12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3</a:t>
            </a:r>
            <a:r>
              <a:rPr lang="en-US" sz="2000" b="0">
                <a:solidFill>
                  <a:schemeClr val="bg1"/>
                </a:solidFill>
              </a:rPr>
              <a:t>) → 7 / 32</a:t>
            </a:r>
          </a:p>
          <a:p>
            <a:r>
              <a:rPr lang="en-US" sz="2000" b="0">
                <a:solidFill>
                  <a:schemeClr val="bg1"/>
                </a:solidFill>
              </a:rPr>
              <a:t>(a, b</a:t>
            </a:r>
            <a:r>
              <a:rPr lang="en-US" sz="2000" b="0" baseline="-25000">
                <a:solidFill>
                  <a:schemeClr val="bg1"/>
                </a:solidFill>
              </a:rPr>
              <a:t>4</a:t>
            </a:r>
            <a:r>
              <a:rPr lang="en-US" sz="2000" b="0">
                <a:solidFill>
                  <a:schemeClr val="bg1"/>
                </a:solidFill>
              </a:rPr>
              <a:t>) → 1 / 32</a:t>
            </a:r>
          </a:p>
          <a:p>
            <a:r>
              <a:rPr lang="en-US" sz="2000" b="0">
                <a:solidFill>
                  <a:schemeClr val="bg1"/>
                </a:solidFill>
              </a:rPr>
              <a:t>…</a:t>
            </a:r>
          </a:p>
        </p:txBody>
      </p:sp>
      <p:sp>
        <p:nvSpPr>
          <p:cNvPr id="17416" name="TextBox 8"/>
          <p:cNvSpPr txBox="1">
            <a:spLocks noChangeArrowheads="1"/>
          </p:cNvSpPr>
          <p:nvPr/>
        </p:nvSpPr>
        <p:spPr bwMode="auto">
          <a:xfrm>
            <a:off x="2743200" y="1338263"/>
            <a:ext cx="3709988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Reducer holds this value in memory</a:t>
            </a:r>
          </a:p>
        </p:txBody>
      </p:sp>
    </p:spTree>
    <p:extLst>
      <p:ext uri="{BB962C8B-B14F-4D97-AF65-F5344CB8AC3E}">
        <p14:creationId xmlns:p14="http://schemas.microsoft.com/office/powerpoint/2010/main" val="2545675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“Order Inversion”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design pattern:</a:t>
            </a:r>
          </a:p>
          <a:p>
            <a:pPr lvl="1"/>
            <a:r>
              <a:rPr lang="en-US" dirty="0" smtClean="0"/>
              <a:t>Take advantage of sorted key order at reducer to sequence computations</a:t>
            </a:r>
          </a:p>
          <a:p>
            <a:pPr lvl="1"/>
            <a:r>
              <a:rPr lang="en-US" dirty="0" smtClean="0"/>
              <a:t>Get the marginal counts to arrive at the reducer before the joint counts</a:t>
            </a:r>
          </a:p>
          <a:p>
            <a:r>
              <a:rPr lang="en-US" dirty="0" smtClean="0"/>
              <a:t>Optimization:</a:t>
            </a:r>
          </a:p>
          <a:p>
            <a:pPr lvl="1"/>
            <a:r>
              <a:rPr lang="en-US" dirty="0" smtClean="0"/>
              <a:t>Apply in-memory combining pattern to accumulate marginal counts</a:t>
            </a:r>
          </a:p>
        </p:txBody>
      </p:sp>
    </p:spTree>
    <p:extLst>
      <p:ext uri="{BB962C8B-B14F-4D97-AF65-F5344CB8AC3E}">
        <p14:creationId xmlns:p14="http://schemas.microsoft.com/office/powerpoint/2010/main" val="1910910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Synchronization: Pairs vs. Stripes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Approach 1: turn synchronization into an ordering problem</a:t>
            </a:r>
          </a:p>
          <a:p>
            <a:pPr lvl="1"/>
            <a:r>
              <a:rPr lang="en-US" dirty="0" smtClean="0"/>
              <a:t>Sort keys into correct order of computation</a:t>
            </a:r>
          </a:p>
          <a:p>
            <a:pPr lvl="1"/>
            <a:r>
              <a:rPr lang="en-US" dirty="0" smtClean="0"/>
              <a:t>Partition key space so that each reducer gets the appropriate set of partial results</a:t>
            </a:r>
          </a:p>
          <a:p>
            <a:pPr lvl="1"/>
            <a:r>
              <a:rPr lang="en-US" dirty="0" smtClean="0"/>
              <a:t>Hold state in reducer across multiple key-value pairs to perform computation</a:t>
            </a:r>
          </a:p>
          <a:p>
            <a:pPr lvl="1"/>
            <a:r>
              <a:rPr lang="en-US" dirty="0" smtClean="0"/>
              <a:t>Illustrated by the “pairs” approach</a:t>
            </a:r>
          </a:p>
          <a:p>
            <a:r>
              <a:rPr lang="en-US" dirty="0" smtClean="0"/>
              <a:t>Approach 2: construct data structures that bring partial results together</a:t>
            </a:r>
          </a:p>
          <a:p>
            <a:pPr lvl="1"/>
            <a:r>
              <a:rPr lang="en-US" dirty="0" smtClean="0"/>
              <a:t>Each reducer receives all the data it needs to complete the computation</a:t>
            </a:r>
          </a:p>
          <a:p>
            <a:pPr lvl="1"/>
            <a:r>
              <a:rPr lang="en-US" dirty="0" smtClean="0"/>
              <a:t>Illustrated by the “stripes” approach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9575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Sorting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sorts input to reducers by key</a:t>
            </a:r>
          </a:p>
          <a:p>
            <a:pPr lvl="1"/>
            <a:r>
              <a:rPr lang="en-US" dirty="0" smtClean="0"/>
              <a:t>Values may be arbitrarily ordered</a:t>
            </a:r>
          </a:p>
          <a:p>
            <a:r>
              <a:rPr lang="en-US" dirty="0" smtClean="0"/>
              <a:t>What if want to sort value also?</a:t>
            </a:r>
          </a:p>
          <a:p>
            <a:pPr lvl="1"/>
            <a:r>
              <a:rPr lang="en-US" dirty="0" smtClean="0"/>
              <a:t>E.g., k </a:t>
            </a:r>
            <a:r>
              <a:rPr lang="en-US" dirty="0" smtClean="0">
                <a:latin typeface="Arial"/>
                <a:cs typeface="Arial"/>
              </a:rPr>
              <a:t>→ (v</a:t>
            </a:r>
            <a:r>
              <a:rPr lang="en-US" baseline="-25000" dirty="0" smtClean="0">
                <a:latin typeface="Arial"/>
                <a:cs typeface="Arial"/>
              </a:rPr>
              <a:t>1</a:t>
            </a:r>
            <a:r>
              <a:rPr lang="en-US" dirty="0" smtClean="0">
                <a:latin typeface="Arial"/>
                <a:cs typeface="Arial"/>
              </a:rPr>
              <a:t>, r), </a:t>
            </a:r>
            <a:r>
              <a:rPr lang="en-US" dirty="0" smtClean="0">
                <a:cs typeface="Arial"/>
              </a:rPr>
              <a:t>(v</a:t>
            </a:r>
            <a:r>
              <a:rPr lang="en-US" baseline="-25000" dirty="0" smtClean="0">
                <a:cs typeface="Arial"/>
              </a:rPr>
              <a:t>3</a:t>
            </a:r>
            <a:r>
              <a:rPr lang="en-US" dirty="0" smtClean="0">
                <a:cs typeface="Arial"/>
              </a:rPr>
              <a:t>, r), (v</a:t>
            </a:r>
            <a:r>
              <a:rPr lang="en-US" baseline="-25000" dirty="0" smtClean="0">
                <a:cs typeface="Arial"/>
              </a:rPr>
              <a:t>4</a:t>
            </a:r>
            <a:r>
              <a:rPr lang="en-US" dirty="0" smtClean="0">
                <a:cs typeface="Arial"/>
              </a:rPr>
              <a:t>, r), (v</a:t>
            </a:r>
            <a:r>
              <a:rPr lang="en-US" baseline="-25000" dirty="0" smtClean="0">
                <a:cs typeface="Arial"/>
              </a:rPr>
              <a:t>8</a:t>
            </a:r>
            <a:r>
              <a:rPr lang="en-US" dirty="0" smtClean="0">
                <a:cs typeface="Arial"/>
              </a:rPr>
              <a:t>, r)…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0780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</a:t>
            </a:r>
            <a:r>
              <a:rPr lang="en-US" dirty="0" smtClean="0"/>
              <a:t>algorithm design</a:t>
            </a:r>
          </a:p>
          <a:p>
            <a:pPr lvl="1"/>
            <a:r>
              <a:rPr lang="en-US" dirty="0" smtClean="0"/>
              <a:t>How do you express everything in terms of m, r, c, p?</a:t>
            </a:r>
          </a:p>
          <a:p>
            <a:pPr lvl="1"/>
            <a:r>
              <a:rPr lang="en-US" dirty="0" smtClean="0"/>
              <a:t>Toward “design patterns</a:t>
            </a:r>
            <a:r>
              <a:rPr lang="en-US" dirty="0" smtClean="0"/>
              <a:t>”</a:t>
            </a:r>
          </a:p>
          <a:p>
            <a:r>
              <a:rPr lang="en-US" dirty="0"/>
              <a:t>Real-world word counting: language models</a:t>
            </a:r>
          </a:p>
          <a:p>
            <a:pPr lvl="1"/>
            <a:r>
              <a:rPr lang="en-US" dirty="0"/>
              <a:t>How to break all the rules and get away with </a:t>
            </a:r>
            <a:r>
              <a:rPr lang="en-US" dirty="0" smtClean="0"/>
              <a:t>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39576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Secondary Sorting: Solutions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Solution 1:</a:t>
            </a:r>
          </a:p>
          <a:p>
            <a:pPr lvl="1"/>
            <a:r>
              <a:rPr lang="en-US" dirty="0" smtClean="0"/>
              <a:t>Buffer values in memory, then sort</a:t>
            </a:r>
          </a:p>
          <a:p>
            <a:pPr lvl="1"/>
            <a:r>
              <a:rPr lang="en-US" dirty="0" smtClean="0"/>
              <a:t>Why is this a bad idea?</a:t>
            </a:r>
          </a:p>
          <a:p>
            <a:r>
              <a:rPr lang="en-US" dirty="0" smtClean="0"/>
              <a:t>Solution 2:</a:t>
            </a:r>
          </a:p>
          <a:p>
            <a:pPr lvl="1"/>
            <a:r>
              <a:rPr lang="en-US" dirty="0" smtClean="0"/>
              <a:t>“Value-to-key conversion” design pattern: form composite intermediate key, </a:t>
            </a:r>
            <a:r>
              <a:rPr lang="en-US" dirty="0" smtClean="0">
                <a:cs typeface="Arial"/>
              </a:rPr>
              <a:t>(k, v</a:t>
            </a:r>
            <a:r>
              <a:rPr lang="en-US" baseline="-25000" dirty="0" smtClean="0">
                <a:cs typeface="Arial"/>
              </a:rPr>
              <a:t>1</a:t>
            </a:r>
            <a:r>
              <a:rPr lang="en-US" dirty="0" smtClean="0">
                <a:cs typeface="Arial"/>
              </a:rPr>
              <a:t>)</a:t>
            </a:r>
          </a:p>
          <a:p>
            <a:pPr lvl="1"/>
            <a:r>
              <a:rPr lang="en-US" dirty="0" smtClean="0">
                <a:cs typeface="Arial"/>
              </a:rPr>
              <a:t>Let execution framework do the sorting</a:t>
            </a:r>
          </a:p>
          <a:p>
            <a:pPr lvl="1"/>
            <a:r>
              <a:rPr lang="en-US" dirty="0" smtClean="0">
                <a:cs typeface="Arial"/>
              </a:rPr>
              <a:t>Preserve state across multiple key-value pairs to handle processing</a:t>
            </a:r>
            <a:endParaRPr lang="en-US" dirty="0" smtClean="0"/>
          </a:p>
          <a:p>
            <a:pPr lvl="1"/>
            <a:r>
              <a:rPr lang="en-US" dirty="0" smtClean="0"/>
              <a:t>Anything else we need to do?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63709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Recap: Tools for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Cleverly-constructed data structures</a:t>
            </a:r>
          </a:p>
          <a:p>
            <a:pPr lvl="1"/>
            <a:r>
              <a:rPr lang="en-US" dirty="0" smtClean="0"/>
              <a:t>Bring data together</a:t>
            </a:r>
          </a:p>
          <a:p>
            <a:r>
              <a:rPr lang="en-US" dirty="0" smtClean="0"/>
              <a:t>Sort order of intermediate keys</a:t>
            </a:r>
          </a:p>
          <a:p>
            <a:pPr lvl="1"/>
            <a:r>
              <a:rPr lang="en-US" dirty="0" smtClean="0"/>
              <a:t>Control order in which reducers process keys</a:t>
            </a:r>
          </a:p>
          <a:p>
            <a:r>
              <a:rPr lang="en-US" dirty="0" smtClean="0"/>
              <a:t>Partitioner</a:t>
            </a:r>
          </a:p>
          <a:p>
            <a:pPr lvl="1"/>
            <a:r>
              <a:rPr lang="en-US" dirty="0" smtClean="0"/>
              <a:t>Control which reducer processes which keys</a:t>
            </a:r>
          </a:p>
          <a:p>
            <a:r>
              <a:rPr lang="en-US" dirty="0" smtClean="0"/>
              <a:t>Preserving state in </a:t>
            </a:r>
            <a:r>
              <a:rPr lang="en-US" dirty="0" err="1" smtClean="0"/>
              <a:t>mappers</a:t>
            </a:r>
            <a:r>
              <a:rPr lang="en-US" dirty="0" smtClean="0"/>
              <a:t> and reducers</a:t>
            </a:r>
          </a:p>
          <a:p>
            <a:pPr lvl="1"/>
            <a:r>
              <a:rPr lang="en-US" dirty="0" smtClean="0"/>
              <a:t>Capture dependencies across multiple keys and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2120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Issues and Tradeoffs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Number of key-value pairs</a:t>
            </a:r>
          </a:p>
          <a:p>
            <a:pPr lvl="1"/>
            <a:r>
              <a:rPr lang="en-US" dirty="0" smtClean="0"/>
              <a:t>Object creation overhead</a:t>
            </a:r>
          </a:p>
          <a:p>
            <a:pPr lvl="1"/>
            <a:r>
              <a:rPr lang="en-US" dirty="0" smtClean="0"/>
              <a:t>Time for sorting and shuffling pairs across the network</a:t>
            </a:r>
          </a:p>
          <a:p>
            <a:r>
              <a:rPr lang="en-US" dirty="0" smtClean="0"/>
              <a:t>Size of each key-value pair</a:t>
            </a:r>
          </a:p>
          <a:p>
            <a:pPr lvl="1"/>
            <a:r>
              <a:rPr lang="en-US" dirty="0" smtClean="0"/>
              <a:t>De/serialization overhead</a:t>
            </a:r>
          </a:p>
          <a:p>
            <a:r>
              <a:rPr lang="en-US" dirty="0" smtClean="0"/>
              <a:t>Local aggregation</a:t>
            </a:r>
          </a:p>
          <a:p>
            <a:pPr lvl="1"/>
            <a:r>
              <a:rPr lang="en-US" dirty="0" smtClean="0"/>
              <a:t>Opportunities to perform local aggregation varies</a:t>
            </a:r>
          </a:p>
          <a:p>
            <a:pPr lvl="1"/>
            <a:r>
              <a:rPr lang="en-US" dirty="0" smtClean="0"/>
              <a:t>Combiners make a big difference</a:t>
            </a:r>
          </a:p>
          <a:p>
            <a:pPr lvl="1"/>
            <a:r>
              <a:rPr lang="en-US" dirty="0" smtClean="0"/>
              <a:t>Combiners vs. in-mapper combining</a:t>
            </a:r>
          </a:p>
          <a:p>
            <a:pPr lvl="1"/>
            <a:r>
              <a:rPr lang="en-US" dirty="0" smtClean="0"/>
              <a:t>RAM vs. disk vs. network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912941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Debugging at 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Works on small datasets, won’t scale… why?</a:t>
            </a:r>
          </a:p>
          <a:p>
            <a:pPr lvl="1"/>
            <a:r>
              <a:rPr lang="en-US" dirty="0" smtClean="0"/>
              <a:t>Memory management issues (buffering and object creation)</a:t>
            </a:r>
          </a:p>
          <a:p>
            <a:pPr lvl="1"/>
            <a:r>
              <a:rPr lang="en-US" dirty="0" smtClean="0"/>
              <a:t>Too much intermediate data</a:t>
            </a:r>
          </a:p>
          <a:p>
            <a:pPr lvl="1"/>
            <a:r>
              <a:rPr lang="en-US" dirty="0" smtClean="0"/>
              <a:t>Mangled input records</a:t>
            </a:r>
          </a:p>
          <a:p>
            <a:r>
              <a:rPr lang="en-US" dirty="0" smtClean="0"/>
              <a:t>Real-world data is messy!</a:t>
            </a:r>
          </a:p>
          <a:p>
            <a:pPr lvl="1"/>
            <a:r>
              <a:rPr lang="en-US" dirty="0" smtClean="0"/>
              <a:t>There’s no such thing as “consistent data”</a:t>
            </a:r>
          </a:p>
          <a:p>
            <a:pPr lvl="1"/>
            <a:r>
              <a:rPr lang="en-US" dirty="0" smtClean="0"/>
              <a:t>Watch out for corner cases</a:t>
            </a:r>
          </a:p>
          <a:p>
            <a:pPr lvl="1"/>
            <a:r>
              <a:rPr lang="en-US" dirty="0" smtClean="0"/>
              <a:t>Isolate unexpected behavior, bring local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973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</a:t>
            </a:r>
            <a:r>
              <a:rPr lang="en-US" dirty="0" smtClean="0"/>
              <a:t>algorithm design</a:t>
            </a:r>
          </a:p>
          <a:p>
            <a:pPr lvl="1"/>
            <a:r>
              <a:rPr lang="en-US" dirty="0" smtClean="0"/>
              <a:t>How do you express everything in terms of m, r, c, p?</a:t>
            </a:r>
          </a:p>
          <a:p>
            <a:pPr lvl="1"/>
            <a:r>
              <a:rPr lang="en-US" dirty="0" smtClean="0"/>
              <a:t>Toward “design patterns</a:t>
            </a:r>
            <a:r>
              <a:rPr lang="en-US" dirty="0" smtClean="0"/>
              <a:t>”</a:t>
            </a:r>
          </a:p>
          <a:p>
            <a:r>
              <a:rPr lang="en-US" dirty="0"/>
              <a:t>Real-world word counting: language models</a:t>
            </a:r>
          </a:p>
          <a:p>
            <a:pPr lvl="1"/>
            <a:r>
              <a:rPr lang="en-US" dirty="0"/>
              <a:t>How to break all the rules and get away with </a:t>
            </a:r>
            <a:r>
              <a:rPr lang="en-US" dirty="0" smtClean="0"/>
              <a:t>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3910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embrandt_-_Moses_with_the_Ten_Commandments_-_Google_Art_Project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05000"/>
            <a:ext cx="9144000" cy="1140714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228600" y="5029200"/>
            <a:ext cx="8686800" cy="1028700"/>
          </a:xfrm>
        </p:spPr>
        <p:txBody>
          <a:bodyPr/>
          <a:lstStyle/>
          <a:p>
            <a:pPr algn="ctr"/>
            <a:r>
              <a:rPr lang="en-US" dirty="0" smtClean="0"/>
              <a:t>The two commandments of estimating probability distributions…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(Moses)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8980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wood-boxe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028197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38100"/>
            <a:ext cx="8686800" cy="1028700"/>
          </a:xfrm>
        </p:spPr>
        <p:txBody>
          <a:bodyPr/>
          <a:lstStyle/>
          <a:p>
            <a:r>
              <a:rPr lang="en-US" dirty="0" smtClean="0"/>
              <a:t>Probabilities must sum up to one</a:t>
            </a:r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64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pl-PL" sz="1000" b="0" dirty="0">
                <a:solidFill>
                  <a:srgbClr val="FFFFFF"/>
                </a:solidFill>
              </a:rPr>
              <a:t>http://</a:t>
            </a:r>
            <a:r>
              <a:rPr lang="pl-PL" sz="1000" b="0" dirty="0" err="1">
                <a:solidFill>
                  <a:srgbClr val="FFFFFF"/>
                </a:solidFill>
              </a:rPr>
              <a:t>www.flickr.com</a:t>
            </a:r>
            <a:r>
              <a:rPr lang="pl-PL" sz="1000" b="0" dirty="0">
                <a:solidFill>
                  <a:srgbClr val="FFFFFF"/>
                </a:solidFill>
              </a:rPr>
              <a:t>/</a:t>
            </a:r>
            <a:r>
              <a:rPr lang="pl-PL" sz="1000" b="0" dirty="0" err="1">
                <a:solidFill>
                  <a:srgbClr val="FFFFFF"/>
                </a:solidFill>
              </a:rPr>
              <a:t>photos</a:t>
            </a:r>
            <a:r>
              <a:rPr lang="pl-PL" sz="1000" b="0" dirty="0">
                <a:solidFill>
                  <a:srgbClr val="FFFFFF"/>
                </a:solidFill>
              </a:rPr>
              <a:t>/37680518@N03/7746322384/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56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ugh-textur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53056" y="1"/>
            <a:ext cx="10297056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3400" y="5105400"/>
            <a:ext cx="4419600" cy="1028700"/>
          </a:xfrm>
        </p:spPr>
        <p:txBody>
          <a:bodyPr/>
          <a:lstStyle/>
          <a:p>
            <a:r>
              <a:rPr lang="en-US" dirty="0" smtClean="0"/>
              <a:t>Thou shalt smooth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brettmorrison</a:t>
            </a:r>
            <a:r>
              <a:rPr lang="en-US" sz="1000" b="0" dirty="0">
                <a:solidFill>
                  <a:srgbClr val="FFFFFF"/>
                </a:solidFill>
              </a:rPr>
              <a:t>/3732910565/</a:t>
            </a:r>
          </a:p>
        </p:txBody>
      </p:sp>
    </p:spTree>
    <p:extLst>
      <p:ext uri="{BB962C8B-B14F-4D97-AF65-F5344CB8AC3E}">
        <p14:creationId xmlns:p14="http://schemas.microsoft.com/office/powerpoint/2010/main" val="17872467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red-pill-blue-pi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743200" y="-1143000"/>
            <a:ext cx="14752320" cy="92202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Warner Bros. Pictures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1289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unting-machin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74298" y="0"/>
            <a:ext cx="10351698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48200" y="5105400"/>
            <a:ext cx="1676400" cy="1028700"/>
          </a:xfrm>
        </p:spPr>
        <p:txBody>
          <a:bodyPr/>
          <a:lstStyle/>
          <a:p>
            <a:r>
              <a:rPr lang="en-US" dirty="0" smtClean="0"/>
              <a:t>Count.</a:t>
            </a:r>
            <a:endParaRPr lang="en-US" dirty="0"/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guvnah</a:t>
            </a:r>
            <a:r>
              <a:rPr lang="en-US" sz="1000" b="0" dirty="0">
                <a:solidFill>
                  <a:srgbClr val="FFFFFF"/>
                </a:solidFill>
              </a:rPr>
              <a:t>/7861418602/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6172200" y="5105400"/>
            <a:ext cx="25146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tx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/>
              <a:t>Normalize.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5418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MapReduce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397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Count.</a:t>
            </a:r>
            <a:endParaRPr lang="en-US" dirty="0"/>
          </a:p>
        </p:txBody>
      </p:sp>
      <p:pic>
        <p:nvPicPr>
          <p:cNvPr id="5" name="Picture 4" descr="wc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8640" y="1962150"/>
            <a:ext cx="4876800" cy="2838450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295400" y="5943600"/>
            <a:ext cx="748909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What’s the non-toy application of word</a:t>
            </a:r>
            <a:r>
              <a:rPr kumimoji="0" lang="en-US" sz="240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count?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0828997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Language Models</a:t>
            </a:r>
            <a:endParaRPr lang="en-US" dirty="0"/>
          </a:p>
        </p:txBody>
      </p: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905000"/>
            <a:ext cx="2536031" cy="34825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85800" y="2514600"/>
            <a:ext cx="7742039" cy="838274"/>
            <a:chOff x="0" y="0"/>
            <a:chExt cx="6936" cy="751"/>
          </a:xfrm>
        </p:grpSpPr>
        <p:sp>
          <p:nvSpPr>
            <p:cNvPr id="27654" name="Rectangle 6"/>
            <p:cNvSpPr>
              <a:spLocks/>
            </p:cNvSpPr>
            <p:nvPr/>
          </p:nvSpPr>
          <p:spPr bwMode="auto">
            <a:xfrm>
              <a:off x="5416" y="420"/>
              <a:ext cx="1274" cy="331"/>
            </a:xfrm>
            <a:prstGeom prst="rect">
              <a:avLst/>
            </a:prstGeom>
            <a:noFill/>
            <a:ln w="12700" cap="flat">
              <a:noFill/>
              <a:miter lim="800000"/>
              <a:headEnd type="none" w="med" len="med"/>
              <a:tailEnd type="none" w="med" len="med"/>
            </a:ln>
          </p:spPr>
          <p:txBody>
            <a:bodyPr wrap="none" lIns="0" tIns="0" rIns="0" bIns="0" anchor="ctr">
              <a:spAutoFit/>
            </a:bodyPr>
            <a:lstStyle/>
            <a:p>
              <a:pPr algn="ctr" eaLnBrk="1" hangingPunct="1"/>
              <a:r>
                <a:rPr lang="en-US" sz="2400" b="0" dirty="0" smtClean="0">
                  <a:solidFill>
                    <a:srgbClr val="000000"/>
                  </a:solidFill>
                  <a:latin typeface="Gill Sans"/>
                  <a:ea typeface="Gill Sans" charset="0"/>
                  <a:cs typeface="Gill Sans"/>
                  <a:sym typeface="Gill Sans" charset="0"/>
                </a:rPr>
                <a:t>[chain rule]</a:t>
              </a:r>
            </a:p>
          </p:txBody>
        </p:sp>
        <p:pic>
          <p:nvPicPr>
            <p:cNvPr id="27655" name="Picture 7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0" y="0"/>
              <a:ext cx="6936" cy="312"/>
            </a:xfrm>
            <a:prstGeom prst="rect">
              <a:avLst/>
            </a:prstGeom>
            <a:noFill/>
            <a:ln w="12700" cap="flat">
              <a:noFill/>
              <a:miter lim="800000"/>
              <a:headEnd/>
              <a:tailEnd/>
            </a:ln>
          </p:spPr>
        </p:pic>
      </p:grp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5867400" y="6096000"/>
            <a:ext cx="275703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Is this tractable?</a:t>
            </a:r>
            <a:endParaRPr kumimoji="0" lang="en-US" sz="200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637989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Approximating Probabilities</a:t>
            </a:r>
          </a:p>
        </p:txBody>
      </p:sp>
      <p:sp>
        <p:nvSpPr>
          <p:cNvPr id="29698" name="Rectangle 2"/>
          <p:cNvSpPr>
            <a:spLocks/>
          </p:cNvSpPr>
          <p:nvPr/>
        </p:nvSpPr>
        <p:spPr bwMode="auto">
          <a:xfrm>
            <a:off x="381000" y="1234588"/>
            <a:ext cx="6849231" cy="73866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24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Basic idea: </a:t>
            </a:r>
            <a:r>
              <a:rPr lang="en-US" sz="24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limit history to fixed number of words </a:t>
            </a:r>
            <a:r>
              <a:rPr lang="en-US" sz="2400" b="0" i="1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</a:t>
            </a:r>
          </a:p>
          <a:p>
            <a:pPr eaLnBrk="1" hangingPunct="1"/>
            <a:r>
              <a:rPr lang="en-US" sz="24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(Markov Assumption)</a:t>
            </a:r>
          </a:p>
        </p:txBody>
      </p:sp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2234" y="4572000"/>
            <a:ext cx="6527602" cy="34825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29702" name="Line 6"/>
          <p:cNvSpPr>
            <a:spLocks noChangeShapeType="1"/>
          </p:cNvSpPr>
          <p:nvPr/>
        </p:nvSpPr>
        <p:spPr bwMode="auto">
          <a:xfrm rot="10800000" flipH="1">
            <a:off x="5803739" y="5022949"/>
            <a:ext cx="0" cy="691369"/>
          </a:xfrm>
          <a:prstGeom prst="line">
            <a:avLst/>
          </a:prstGeom>
          <a:noFill/>
          <a:ln w="127000" cap="flat">
            <a:solidFill>
              <a:schemeClr val="tx1"/>
            </a:solidFill>
            <a:prstDash val="solid"/>
            <a:miter lim="800000"/>
            <a:headEnd type="stealth" w="med" len="med"/>
            <a:tailEnd type="none" w="med" len="med"/>
          </a:ln>
        </p:spPr>
        <p:txBody>
          <a:bodyPr lIns="0" tIns="0" rIns="0" bIns="0"/>
          <a:lstStyle/>
          <a:p>
            <a:pPr eaLnBrk="1" hangingPunct="1"/>
            <a:endParaRPr lang="en-US" sz="3000" b="0" dirty="0" smtClean="0">
              <a:solidFill>
                <a:srgbClr val="000000"/>
              </a:solidFill>
              <a:latin typeface="Gill Sans" charset="0"/>
              <a:sym typeface="Gill Sans" charset="0"/>
            </a:endParaRPr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4437" y="3911203"/>
            <a:ext cx="4089797" cy="34825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166342"/>
            <a:ext cx="6741914" cy="34825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1" name="Rectangle 7"/>
          <p:cNvSpPr>
            <a:spLocks/>
          </p:cNvSpPr>
          <p:nvPr/>
        </p:nvSpPr>
        <p:spPr bwMode="auto">
          <a:xfrm>
            <a:off x="533400" y="3131894"/>
            <a:ext cx="3989975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24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N=1: </a:t>
            </a:r>
            <a:r>
              <a:rPr lang="en-US" sz="24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Unigram Language Model</a:t>
            </a:r>
          </a:p>
        </p:txBody>
      </p:sp>
    </p:spTree>
    <p:extLst>
      <p:ext uri="{BB962C8B-B14F-4D97-AF65-F5344CB8AC3E}">
        <p14:creationId xmlns:p14="http://schemas.microsoft.com/office/powerpoint/2010/main" val="40281087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r>
              <a:rPr lang="en-US"/>
              <a:t>Approximating Probabilities</a:t>
            </a:r>
          </a:p>
        </p:txBody>
      </p:sp>
      <p:pic>
        <p:nvPicPr>
          <p:cNvPr id="30727" name="Picture 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" y="4572000"/>
            <a:ext cx="7804547" cy="31253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30728" name="Picture 8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4437" y="3911203"/>
            <a:ext cx="4893469" cy="34825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1" name="Rectangle 2"/>
          <p:cNvSpPr>
            <a:spLocks/>
          </p:cNvSpPr>
          <p:nvPr/>
        </p:nvSpPr>
        <p:spPr bwMode="auto">
          <a:xfrm>
            <a:off x="381000" y="1234588"/>
            <a:ext cx="6849231" cy="73866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24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Basic idea: </a:t>
            </a:r>
            <a:r>
              <a:rPr lang="en-US" sz="24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limit history to fixed number of words </a:t>
            </a:r>
            <a:r>
              <a:rPr lang="en-US" sz="2400" b="0" i="1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</a:t>
            </a:r>
          </a:p>
          <a:p>
            <a:pPr eaLnBrk="1" hangingPunct="1"/>
            <a:r>
              <a:rPr lang="en-US" sz="24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(Markov Assumption)</a:t>
            </a:r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38200" y="2166342"/>
            <a:ext cx="6741914" cy="34825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3" name="Rectangle 7"/>
          <p:cNvSpPr>
            <a:spLocks/>
          </p:cNvSpPr>
          <p:nvPr/>
        </p:nvSpPr>
        <p:spPr bwMode="auto">
          <a:xfrm>
            <a:off x="533400" y="3131894"/>
            <a:ext cx="3785592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24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N=2:</a:t>
            </a:r>
            <a:r>
              <a:rPr lang="en-US" sz="24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 Bigram Language Model</a:t>
            </a:r>
          </a:p>
        </p:txBody>
      </p:sp>
    </p:spTree>
    <p:extLst>
      <p:ext uri="{BB962C8B-B14F-4D97-AF65-F5344CB8AC3E}">
        <p14:creationId xmlns:p14="http://schemas.microsoft.com/office/powerpoint/2010/main" val="14382758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Approximating Probabilities</a:t>
            </a:r>
            <a:endParaRPr lang="en-US" dirty="0"/>
          </a:p>
        </p:txBody>
      </p:sp>
      <p:pic>
        <p:nvPicPr>
          <p:cNvPr id="32776" name="Picture 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14437" y="3911203"/>
            <a:ext cx="5750719" cy="34825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32777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1520" y="4572000"/>
            <a:ext cx="8054578" cy="31253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1" name="Rectangle 2"/>
          <p:cNvSpPr>
            <a:spLocks/>
          </p:cNvSpPr>
          <p:nvPr/>
        </p:nvSpPr>
        <p:spPr bwMode="auto">
          <a:xfrm>
            <a:off x="381000" y="1234588"/>
            <a:ext cx="6860352" cy="738664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24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Basic idea: </a:t>
            </a:r>
            <a:r>
              <a:rPr lang="en-US" sz="24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limit history to fixed number of words </a:t>
            </a:r>
            <a:r>
              <a:rPr lang="en-US" sz="2400" b="0" i="1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</a:t>
            </a:r>
          </a:p>
          <a:p>
            <a:pPr eaLnBrk="1" hangingPunct="1"/>
            <a:r>
              <a:rPr lang="en-US" sz="24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(Markov Assumption)</a:t>
            </a:r>
          </a:p>
        </p:txBody>
      </p:sp>
      <p:pic>
        <p:nvPicPr>
          <p:cNvPr id="12" name="Picture 9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38200" y="2166342"/>
            <a:ext cx="6741914" cy="348258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sp>
        <p:nvSpPr>
          <p:cNvPr id="13" name="Rectangle 7"/>
          <p:cNvSpPr>
            <a:spLocks/>
          </p:cNvSpPr>
          <p:nvPr/>
        </p:nvSpPr>
        <p:spPr bwMode="auto">
          <a:xfrm>
            <a:off x="533400" y="3131894"/>
            <a:ext cx="3887483" cy="369332"/>
          </a:xfrm>
          <a:prstGeom prst="rect">
            <a:avLst/>
          </a:prstGeom>
          <a:noFill/>
          <a:ln w="12700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 anchor="ctr">
            <a:spAutoFit/>
          </a:bodyPr>
          <a:lstStyle/>
          <a:p>
            <a:pPr eaLnBrk="1" hangingPunct="1"/>
            <a:r>
              <a:rPr lang="en-US" sz="240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N=3: </a:t>
            </a:r>
            <a:r>
              <a:rPr lang="en-US" sz="2400" b="0" dirty="0" smtClean="0">
                <a:solidFill>
                  <a:srgbClr val="000000"/>
                </a:solidFill>
                <a:latin typeface="Gill Sans" charset="0"/>
                <a:ea typeface="Gill Sans" charset="0"/>
                <a:cs typeface="Gill Sans" charset="0"/>
                <a:sym typeface="Gill Sans" charset="0"/>
              </a:rPr>
              <a:t>Trigram Language Model</a:t>
            </a:r>
          </a:p>
        </p:txBody>
      </p:sp>
    </p:spTree>
    <p:extLst>
      <p:ext uri="{BB962C8B-B14F-4D97-AF65-F5344CB8AC3E}">
        <p14:creationId xmlns:p14="http://schemas.microsoft.com/office/powerpoint/2010/main" val="21840614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</a:t>
            </a:r>
            <a:r>
              <a:rPr lang="en-US" i="1" dirty="0" smtClean="0"/>
              <a:t>N</a:t>
            </a:r>
            <a:r>
              <a:rPr lang="en-US" dirty="0" smtClean="0"/>
              <a:t>-Gram Language Models</a:t>
            </a:r>
            <a:endParaRPr lang="en-US" dirty="0"/>
          </a:p>
        </p:txBody>
      </p:sp>
      <p:sp>
        <p:nvSpPr>
          <p:cNvPr id="34818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Compute maximum likelihood estimates (MLE) for individual </a:t>
            </a:r>
            <a:br>
              <a:rPr lang="en-US" dirty="0" smtClean="0"/>
            </a:br>
            <a:r>
              <a:rPr lang="en-US" i="1" dirty="0" smtClean="0"/>
              <a:t>n</a:t>
            </a:r>
            <a:r>
              <a:rPr lang="en-US" dirty="0" smtClean="0"/>
              <a:t>-gram probabilities</a:t>
            </a:r>
          </a:p>
          <a:p>
            <a:pPr lvl="1"/>
            <a:r>
              <a:rPr lang="en-US" dirty="0" smtClean="0"/>
              <a:t>Unigram:</a:t>
            </a:r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Bigram: 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dirty="0" smtClean="0"/>
              <a:t>Generalizes to higher-order </a:t>
            </a:r>
            <a:r>
              <a:rPr lang="en-US" i="1" dirty="0" smtClean="0"/>
              <a:t>n</a:t>
            </a:r>
            <a:r>
              <a:rPr lang="en-US" dirty="0" smtClean="0"/>
              <a:t>-grams</a:t>
            </a:r>
          </a:p>
          <a:p>
            <a:r>
              <a:rPr lang="en-US" dirty="0" smtClean="0"/>
              <a:t>We already know how to do this in MapReduce!</a:t>
            </a:r>
          </a:p>
        </p:txBody>
      </p: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4600" y="1864709"/>
            <a:ext cx="1660922" cy="53578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38400" y="2595562"/>
            <a:ext cx="2446734" cy="535781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  <p:pic>
        <p:nvPicPr>
          <p:cNvPr id="348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433637" y="3202781"/>
            <a:ext cx="5643563" cy="607219"/>
          </a:xfrm>
          <a:prstGeom prst="rect">
            <a:avLst/>
          </a:prstGeom>
          <a:noFill/>
          <a:ln w="12700" cap="flat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41231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Thou shalt smooth!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Zeros are bad for any statistical estimator</a:t>
            </a:r>
          </a:p>
          <a:p>
            <a:pPr lvl="1"/>
            <a:r>
              <a:rPr lang="en-US" dirty="0"/>
              <a:t>Need better estimators because MLEs give us a lot of zeros</a:t>
            </a:r>
          </a:p>
          <a:p>
            <a:pPr lvl="1"/>
            <a:r>
              <a:rPr lang="en-US" dirty="0"/>
              <a:t>A distribution without zeros is “smoother”</a:t>
            </a:r>
          </a:p>
          <a:p>
            <a:r>
              <a:rPr lang="en-US" dirty="0"/>
              <a:t>The Robin Hood Philosophy: Take from the rich (seen </a:t>
            </a:r>
            <a:r>
              <a:rPr lang="en-US" i="1" dirty="0"/>
              <a:t>n</a:t>
            </a:r>
            <a:r>
              <a:rPr lang="en-US" dirty="0"/>
              <a:t>-grams) and give to the poor (unseen </a:t>
            </a:r>
            <a:r>
              <a:rPr lang="en-US" i="1" dirty="0"/>
              <a:t>n</a:t>
            </a:r>
            <a:r>
              <a:rPr lang="en-US" dirty="0"/>
              <a:t>-grams)</a:t>
            </a:r>
          </a:p>
          <a:p>
            <a:pPr lvl="1"/>
            <a:r>
              <a:rPr lang="en-US" dirty="0"/>
              <a:t>And thus also called discounting</a:t>
            </a:r>
          </a:p>
          <a:p>
            <a:pPr lvl="1"/>
            <a:r>
              <a:rPr lang="en-US" dirty="0" smtClean="0"/>
              <a:t>Make </a:t>
            </a:r>
            <a:r>
              <a:rPr lang="en-US" dirty="0"/>
              <a:t>sure you still have a valid probability distribution</a:t>
            </a:r>
            <a:r>
              <a:rPr lang="en-US" dirty="0" smtClean="0"/>
              <a:t>!</a:t>
            </a:r>
          </a:p>
          <a:p>
            <a:r>
              <a:rPr lang="en-US" dirty="0" smtClean="0"/>
              <a:t>Lots of techniques:</a:t>
            </a:r>
          </a:p>
          <a:p>
            <a:pPr lvl="1"/>
            <a:r>
              <a:rPr lang="en-US" dirty="0" smtClean="0"/>
              <a:t>Laplace, Good-Turing, Katz </a:t>
            </a:r>
            <a:r>
              <a:rPr lang="en-US" dirty="0" err="1" smtClean="0"/>
              <a:t>backoff</a:t>
            </a:r>
            <a:r>
              <a:rPr lang="en-US" dirty="0" smtClean="0"/>
              <a:t>, </a:t>
            </a:r>
            <a:r>
              <a:rPr lang="en-US" dirty="0" err="1" smtClean="0"/>
              <a:t>Jelinek</a:t>
            </a:r>
            <a:r>
              <a:rPr lang="en-US" dirty="0" smtClean="0"/>
              <a:t>-Mercer</a:t>
            </a:r>
          </a:p>
          <a:p>
            <a:pPr lvl="1"/>
            <a:r>
              <a:rPr lang="en-US" dirty="0" err="1" smtClean="0"/>
              <a:t>Kneser</a:t>
            </a:r>
            <a:r>
              <a:rPr lang="en-US" dirty="0" smtClean="0"/>
              <a:t>-Ney represents best practice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394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828800"/>
            <a:ext cx="7073900" cy="1016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Stupid </a:t>
            </a:r>
            <a:r>
              <a:rPr lang="en-US" dirty="0" err="1" smtClean="0"/>
              <a:t>Backoff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Let’s break all the rules: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But throw </a:t>
            </a:r>
            <a:r>
              <a:rPr lang="en-US" i="1" dirty="0" smtClean="0"/>
              <a:t>lots</a:t>
            </a:r>
            <a:r>
              <a:rPr lang="en-US" dirty="0" smtClean="0"/>
              <a:t> of data at the problem!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213100"/>
            <a:ext cx="1943100" cy="64770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Brants</a:t>
            </a:r>
            <a:r>
              <a:rPr lang="en-US" sz="1000" b="0" dirty="0" smtClean="0">
                <a:solidFill>
                  <a:schemeClr val="bg1"/>
                </a:solidFill>
              </a:rPr>
              <a:t> et al. (EMNLP 2007)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29727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Stupid </a:t>
            </a:r>
            <a:r>
              <a:rPr lang="en-US" dirty="0" err="1" smtClean="0"/>
              <a:t>Backoff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Same basic idea as “pairs” approach discussed previously</a:t>
            </a:r>
          </a:p>
          <a:p>
            <a:r>
              <a:rPr lang="en-US" dirty="0" smtClean="0"/>
              <a:t>A few optimizations:</a:t>
            </a:r>
          </a:p>
          <a:p>
            <a:pPr lvl="1"/>
            <a:r>
              <a:rPr lang="en-US" dirty="0" smtClean="0"/>
              <a:t>Convert words to integers, ordered by frequency</a:t>
            </a:r>
            <a:br>
              <a:rPr lang="en-US" dirty="0" smtClean="0"/>
            </a:br>
            <a:r>
              <a:rPr lang="en-US" dirty="0" smtClean="0"/>
              <a:t>(take advantage of </a:t>
            </a:r>
            <a:r>
              <a:rPr lang="en-US" dirty="0" err="1" smtClean="0"/>
              <a:t>VByte</a:t>
            </a:r>
            <a:r>
              <a:rPr lang="en-US" dirty="0" smtClean="0"/>
              <a:t> compression)</a:t>
            </a:r>
          </a:p>
          <a:p>
            <a:pPr lvl="1"/>
            <a:r>
              <a:rPr lang="en-US" dirty="0" smtClean="0"/>
              <a:t>Replicate unigram counts to all shards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008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Stupid </a:t>
            </a:r>
            <a:r>
              <a:rPr lang="en-US" dirty="0" err="1" smtClean="0"/>
              <a:t>Backoff</a:t>
            </a:r>
            <a:r>
              <a:rPr lang="en-US" dirty="0" smtClean="0"/>
              <a:t>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Straightforward approach: count each order separately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More clever approach</a:t>
            </a:r>
            <a:r>
              <a:rPr lang="en-US" dirty="0"/>
              <a:t>: count </a:t>
            </a:r>
            <a:r>
              <a:rPr lang="en-US" i="1" dirty="0" smtClean="0"/>
              <a:t>all</a:t>
            </a:r>
            <a:r>
              <a:rPr lang="en-US" dirty="0" smtClean="0"/>
              <a:t> orders together</a:t>
            </a:r>
            <a:endParaRPr lang="en-US" dirty="0"/>
          </a:p>
          <a:p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1447800" y="1569184"/>
            <a:ext cx="835009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A 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A B 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A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 B 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A B 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baseline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447800" y="3855184"/>
            <a:ext cx="1106643" cy="2554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A B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A B C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A B C P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A B C Q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A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 B 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A B D X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A B D 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kern="0" baseline="0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kumimoji="0" lang="en-US" sz="18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33600" y="1581912"/>
            <a:ext cx="2743200" cy="369332"/>
            <a:chOff x="2133600" y="1611868"/>
            <a:chExt cx="2743200" cy="369332"/>
          </a:xfrm>
        </p:grpSpPr>
        <p:sp>
          <p:nvSpPr>
            <p:cNvPr id="7" name="TextBox 6"/>
            <p:cNvSpPr txBox="1">
              <a:spLocks noChangeArrowheads="1"/>
            </p:cNvSpPr>
            <p:nvPr/>
          </p:nvSpPr>
          <p:spPr bwMode="auto">
            <a:xfrm>
              <a:off x="2722056" y="1611868"/>
              <a:ext cx="215474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kern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remember this value</a:t>
              </a:r>
            </a:p>
          </p:txBody>
        </p:sp>
        <p:cxnSp>
          <p:nvCxnSpPr>
            <p:cNvPr id="9" name="Straight Arrow Connector 8"/>
            <p:cNvCxnSpPr/>
            <p:nvPr/>
          </p:nvCxnSpPr>
          <p:spPr bwMode="auto">
            <a:xfrm flipH="1">
              <a:off x="2133600" y="1796534"/>
              <a:ext cx="60959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3" name="Group 12"/>
          <p:cNvGrpSpPr/>
          <p:nvPr/>
        </p:nvGrpSpPr>
        <p:grpSpPr>
          <a:xfrm>
            <a:off x="2743200" y="3886200"/>
            <a:ext cx="2743200" cy="369332"/>
            <a:chOff x="2133600" y="1611868"/>
            <a:chExt cx="2743200" cy="369332"/>
          </a:xfrm>
        </p:grpSpPr>
        <p:sp>
          <p:nvSpPr>
            <p:cNvPr id="14" name="TextBox 13"/>
            <p:cNvSpPr txBox="1">
              <a:spLocks noChangeArrowheads="1"/>
            </p:cNvSpPr>
            <p:nvPr/>
          </p:nvSpPr>
          <p:spPr bwMode="auto">
            <a:xfrm>
              <a:off x="2722056" y="1611868"/>
              <a:ext cx="215474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kern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remember this value</a:t>
              </a:r>
            </a:p>
          </p:txBody>
        </p:sp>
        <p:cxnSp>
          <p:nvCxnSpPr>
            <p:cNvPr id="15" name="Straight Arrow Connector 14"/>
            <p:cNvCxnSpPr/>
            <p:nvPr/>
          </p:nvCxnSpPr>
          <p:spPr bwMode="auto">
            <a:xfrm flipH="1">
              <a:off x="2133600" y="1796534"/>
              <a:ext cx="60959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6" name="Group 15"/>
          <p:cNvGrpSpPr/>
          <p:nvPr/>
        </p:nvGrpSpPr>
        <p:grpSpPr>
          <a:xfrm>
            <a:off x="2743200" y="4202668"/>
            <a:ext cx="2743200" cy="369332"/>
            <a:chOff x="2133600" y="1611868"/>
            <a:chExt cx="2743200" cy="369332"/>
          </a:xfrm>
        </p:grpSpPr>
        <p:sp>
          <p:nvSpPr>
            <p:cNvPr id="17" name="TextBox 16"/>
            <p:cNvSpPr txBox="1">
              <a:spLocks noChangeArrowheads="1"/>
            </p:cNvSpPr>
            <p:nvPr/>
          </p:nvSpPr>
          <p:spPr bwMode="auto">
            <a:xfrm>
              <a:off x="2722056" y="1611868"/>
              <a:ext cx="215474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kern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remember this value</a:t>
              </a:r>
            </a:p>
          </p:txBody>
        </p:sp>
        <p:cxnSp>
          <p:nvCxnSpPr>
            <p:cNvPr id="18" name="Straight Arrow Connector 17"/>
            <p:cNvCxnSpPr/>
            <p:nvPr/>
          </p:nvCxnSpPr>
          <p:spPr bwMode="auto">
            <a:xfrm flipH="1">
              <a:off x="2133600" y="1796534"/>
              <a:ext cx="60959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  <p:grpSp>
        <p:nvGrpSpPr>
          <p:cNvPr id="19" name="Group 18"/>
          <p:cNvGrpSpPr/>
          <p:nvPr/>
        </p:nvGrpSpPr>
        <p:grpSpPr>
          <a:xfrm>
            <a:off x="2743200" y="5117068"/>
            <a:ext cx="2743200" cy="369332"/>
            <a:chOff x="2133600" y="1611868"/>
            <a:chExt cx="2743200" cy="369332"/>
          </a:xfrm>
        </p:grpSpPr>
        <p:sp>
          <p:nvSpPr>
            <p:cNvPr id="20" name="TextBox 19"/>
            <p:cNvSpPr txBox="1">
              <a:spLocks noChangeArrowheads="1"/>
            </p:cNvSpPr>
            <p:nvPr/>
          </p:nvSpPr>
          <p:spPr bwMode="auto">
            <a:xfrm>
              <a:off x="2722056" y="1611868"/>
              <a:ext cx="215474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b="0" kern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remember this value</a:t>
              </a:r>
            </a:p>
          </p:txBody>
        </p:sp>
        <p:cxnSp>
          <p:nvCxnSpPr>
            <p:cNvPr id="21" name="Straight Arrow Connector 20"/>
            <p:cNvCxnSpPr/>
            <p:nvPr/>
          </p:nvCxnSpPr>
          <p:spPr bwMode="auto">
            <a:xfrm flipH="1">
              <a:off x="2133600" y="1796534"/>
              <a:ext cx="609599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none" w="med" len="med"/>
              <a:tailEnd type="arrow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852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MapReduce: Recap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must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Optionally, also: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 lvl="1">
              <a:lnSpc>
                <a:spcPct val="90000"/>
              </a:lnSpc>
            </a:pP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5531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oxing080905_photosho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3994"/>
            <a:ext cx="11125200" cy="6871994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28600" y="152400"/>
            <a:ext cx="485947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State of the art smoothing (less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data)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1762054" y="609600"/>
            <a:ext cx="47954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noProof="0" dirty="0" smtClean="0">
                <a:solidFill>
                  <a:srgbClr val="FF0000"/>
                </a:solidFill>
                <a:latin typeface="Gill Sans"/>
                <a:cs typeface="Gill Sans"/>
              </a:rPr>
              <a:t>vs. Count</a:t>
            </a: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 and</a:t>
            </a:r>
            <a:r>
              <a:rPr lang="en-US" sz="2400" b="0" kern="0" noProof="0" dirty="0" smtClean="0">
                <a:solidFill>
                  <a:srgbClr val="FF0000"/>
                </a:solidFill>
                <a:latin typeface="Gill Sans"/>
                <a:cs typeface="Gill Sans"/>
              </a:rPr>
              <a:t> normalize (m</a:t>
            </a:r>
            <a:r>
              <a:rPr kumimoji="0" lang="en-US" sz="2400" b="0" i="0" u="none" strike="noStrike" kern="0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ore</a:t>
            </a:r>
            <a:r>
              <a:rPr kumimoji="0" lang="en-US" sz="2400" b="0" i="0" u="none" strike="noStrike" kern="0" cap="none" spc="0" normalizeH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 data)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(Boxing)</a:t>
            </a:r>
          </a:p>
        </p:txBody>
      </p:sp>
    </p:spTree>
    <p:extLst>
      <p:ext uri="{BB962C8B-B14F-4D97-AF65-F5344CB8AC3E}">
        <p14:creationId xmlns:p14="http://schemas.microsoft.com/office/powerpoint/2010/main" val="393157560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Rosetta_Sto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913479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(Rosetta Stone)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Machine Translation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6204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33"/>
          <p:cNvGrpSpPr/>
          <p:nvPr/>
        </p:nvGrpSpPr>
        <p:grpSpPr>
          <a:xfrm>
            <a:off x="5334000" y="2819400"/>
            <a:ext cx="1371600" cy="990600"/>
            <a:chOff x="5334000" y="2819400"/>
            <a:chExt cx="1371600" cy="990600"/>
          </a:xfrm>
        </p:grpSpPr>
        <p:cxnSp>
          <p:nvCxnSpPr>
            <p:cNvPr id="70" name="Straight Arrow Connector 18"/>
            <p:cNvCxnSpPr>
              <a:cxnSpLocks noChangeShapeType="1"/>
            </p:cNvCxnSpPr>
            <p:nvPr/>
          </p:nvCxnSpPr>
          <p:spPr bwMode="auto">
            <a:xfrm rot="5400000">
              <a:off x="5868194" y="2971006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1" name="Rounded Rectangle 70"/>
            <p:cNvSpPr/>
            <p:nvPr/>
          </p:nvSpPr>
          <p:spPr bwMode="auto">
            <a:xfrm>
              <a:off x="5334000" y="3276600"/>
              <a:ext cx="1371600" cy="533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Translation</a:t>
              </a:r>
              <a:r>
                <a:rPr lang="en-US" sz="1200" b="0" dirty="0">
                  <a:solidFill>
                    <a:prstClr val="black"/>
                  </a:solidFill>
                  <a:latin typeface="Gill Sans"/>
                  <a:cs typeface="Gill Sans"/>
                </a:rPr>
                <a:t> Model</a:t>
              </a:r>
            </a:p>
          </p:txBody>
        </p:sp>
      </p:grpSp>
      <p:grpSp>
        <p:nvGrpSpPr>
          <p:cNvPr id="3" name="Group 34"/>
          <p:cNvGrpSpPr/>
          <p:nvPr/>
        </p:nvGrpSpPr>
        <p:grpSpPr>
          <a:xfrm>
            <a:off x="3048000" y="3276600"/>
            <a:ext cx="1905000" cy="533400"/>
            <a:chOff x="3048000" y="3276600"/>
            <a:chExt cx="1905000" cy="533400"/>
          </a:xfrm>
        </p:grpSpPr>
        <p:cxnSp>
          <p:nvCxnSpPr>
            <p:cNvPr id="69" name="Straight Arrow Connector 17"/>
            <p:cNvCxnSpPr>
              <a:cxnSpLocks noChangeShapeType="1"/>
            </p:cNvCxnSpPr>
            <p:nvPr/>
          </p:nvCxnSpPr>
          <p:spPr bwMode="auto">
            <a:xfrm>
              <a:off x="3048000" y="3505200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Rounded Rectangle 71"/>
            <p:cNvSpPr/>
            <p:nvPr/>
          </p:nvSpPr>
          <p:spPr bwMode="auto">
            <a:xfrm>
              <a:off x="3581400" y="3276600"/>
              <a:ext cx="1371600" cy="533400"/>
            </a:xfrm>
            <a:prstGeom prst="round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Language</a:t>
              </a:r>
              <a:b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</a:b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Model</a:t>
              </a:r>
            </a:p>
          </p:txBody>
        </p:sp>
      </p:grpSp>
      <p:grpSp>
        <p:nvGrpSpPr>
          <p:cNvPr id="4" name="Group 35"/>
          <p:cNvGrpSpPr/>
          <p:nvPr/>
        </p:nvGrpSpPr>
        <p:grpSpPr>
          <a:xfrm>
            <a:off x="4648200" y="3962400"/>
            <a:ext cx="990600" cy="838200"/>
            <a:chOff x="4648200" y="3962400"/>
            <a:chExt cx="990600" cy="838200"/>
          </a:xfrm>
        </p:grpSpPr>
        <p:sp>
          <p:nvSpPr>
            <p:cNvPr id="73" name="Rectangle 72"/>
            <p:cNvSpPr>
              <a:spLocks noChangeArrowheads="1"/>
            </p:cNvSpPr>
            <p:nvPr/>
          </p:nvSpPr>
          <p:spPr bwMode="auto">
            <a:xfrm>
              <a:off x="4648200" y="4343400"/>
              <a:ext cx="990600" cy="457200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prstClr val="black"/>
                  </a:solidFill>
                  <a:latin typeface="Gill Sans"/>
                  <a:cs typeface="Gill Sans"/>
                </a:rPr>
                <a:t>Decoder</a:t>
              </a:r>
            </a:p>
          </p:txBody>
        </p:sp>
        <p:cxnSp>
          <p:nvCxnSpPr>
            <p:cNvPr id="74" name="Straight Arrow Connector 22"/>
            <p:cNvCxnSpPr>
              <a:cxnSpLocks noChangeShapeType="1"/>
            </p:cNvCxnSpPr>
            <p:nvPr/>
          </p:nvCxnSpPr>
          <p:spPr bwMode="auto">
            <a:xfrm rot="16200000" flipH="1">
              <a:off x="4610100" y="4000500"/>
              <a:ext cx="228600" cy="152400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Arrow Connector 25"/>
            <p:cNvCxnSpPr>
              <a:cxnSpLocks noChangeShapeType="1"/>
            </p:cNvCxnSpPr>
            <p:nvPr/>
          </p:nvCxnSpPr>
          <p:spPr bwMode="auto">
            <a:xfrm rot="5400000">
              <a:off x="5448300" y="4000500"/>
              <a:ext cx="228600" cy="152400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32"/>
          <p:cNvSpPr>
            <a:spLocks noChangeArrowheads="1"/>
          </p:cNvSpPr>
          <p:nvPr/>
        </p:nvSpPr>
        <p:spPr bwMode="auto">
          <a:xfrm>
            <a:off x="1066800" y="1676400"/>
            <a:ext cx="2133600" cy="2590800"/>
          </a:xfrm>
          <a:prstGeom prst="rect">
            <a:avLst/>
          </a:prstGeom>
          <a:noFill/>
          <a:ln w="9525" algn="ctr">
            <a:noFill/>
            <a:round/>
            <a:headEnd/>
            <a:tailEnd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b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grpSp>
        <p:nvGrpSpPr>
          <p:cNvPr id="5" name="Group 36"/>
          <p:cNvGrpSpPr/>
          <p:nvPr/>
        </p:nvGrpSpPr>
        <p:grpSpPr>
          <a:xfrm>
            <a:off x="1189038" y="4572000"/>
            <a:ext cx="3806751" cy="1174552"/>
            <a:chOff x="1189038" y="4572000"/>
            <a:chExt cx="3806751" cy="1174552"/>
          </a:xfrm>
        </p:grpSpPr>
        <p:sp>
          <p:nvSpPr>
            <p:cNvPr id="76" name="TextBox 26"/>
            <p:cNvSpPr txBox="1">
              <a:spLocks noChangeArrowheads="1"/>
            </p:cNvSpPr>
            <p:nvPr/>
          </p:nvSpPr>
          <p:spPr bwMode="auto">
            <a:xfrm>
              <a:off x="1874838" y="5438775"/>
              <a:ext cx="2303510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Gill Sans"/>
                  <a:cs typeface="Gill Sans"/>
                </a:rPr>
                <a:t>Foreign Input Sentence</a:t>
              </a:r>
            </a:p>
          </p:txBody>
        </p:sp>
        <p:sp>
          <p:nvSpPr>
            <p:cNvPr id="78" name="TextBox 28"/>
            <p:cNvSpPr txBox="1">
              <a:spLocks noChangeArrowheads="1"/>
            </p:cNvSpPr>
            <p:nvPr/>
          </p:nvSpPr>
          <p:spPr bwMode="auto">
            <a:xfrm>
              <a:off x="1189038" y="5178425"/>
              <a:ext cx="3806751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maria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no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daba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una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bofetada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a la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bruja</a:t>
              </a:r>
              <a:r>
                <a:rPr lang="en-US" b="0" dirty="0">
                  <a:solidFill>
                    <a:prstClr val="black"/>
                  </a:solidFill>
                  <a:latin typeface="Gill Sans"/>
                  <a:cs typeface="Gill Sans"/>
                </a:rPr>
                <a:t> </a:t>
              </a:r>
              <a:r>
                <a:rPr lang="en-US" b="0" dirty="0" err="1">
                  <a:solidFill>
                    <a:prstClr val="black"/>
                  </a:solidFill>
                  <a:latin typeface="Gill Sans"/>
                  <a:cs typeface="Gill Sans"/>
                </a:rPr>
                <a:t>verde</a:t>
              </a:r>
              <a:endParaRPr lang="en-US" b="0" dirty="0">
                <a:solidFill>
                  <a:prstClr val="black"/>
                </a:solidFill>
                <a:latin typeface="Gill Sans"/>
                <a:cs typeface="Gill Sans"/>
              </a:endParaRPr>
            </a:p>
          </p:txBody>
        </p:sp>
        <p:cxnSp>
          <p:nvCxnSpPr>
            <p:cNvPr id="80" name="Straight Arrow Connector 30"/>
            <p:cNvCxnSpPr>
              <a:cxnSpLocks noChangeShapeType="1"/>
            </p:cNvCxnSpPr>
            <p:nvPr/>
          </p:nvCxnSpPr>
          <p:spPr bwMode="auto">
            <a:xfrm>
              <a:off x="4267200" y="4572000"/>
              <a:ext cx="3810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3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3962401" y="4876800"/>
              <a:ext cx="609600" cy="3175"/>
            </a:xfrm>
            <a:prstGeom prst="straightConnector1">
              <a:avLst/>
            </a:prstGeom>
            <a:ln w="15875"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" name="Group 37"/>
          <p:cNvGrpSpPr/>
          <p:nvPr/>
        </p:nvGrpSpPr>
        <p:grpSpPr>
          <a:xfrm>
            <a:off x="5553075" y="4572000"/>
            <a:ext cx="2986515" cy="1174552"/>
            <a:chOff x="5553075" y="4572000"/>
            <a:chExt cx="2986515" cy="1174552"/>
          </a:xfrm>
        </p:grpSpPr>
        <p:sp>
          <p:nvSpPr>
            <p:cNvPr id="77" name="TextBox 27"/>
            <p:cNvSpPr txBox="1">
              <a:spLocks noChangeArrowheads="1"/>
            </p:cNvSpPr>
            <p:nvPr/>
          </p:nvSpPr>
          <p:spPr bwMode="auto">
            <a:xfrm>
              <a:off x="5856288" y="5438775"/>
              <a:ext cx="2435883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dirty="0">
                  <a:solidFill>
                    <a:prstClr val="black"/>
                  </a:solidFill>
                  <a:latin typeface="Gill Sans"/>
                  <a:cs typeface="Gill Sans"/>
                </a:rPr>
                <a:t>English Output Sentence</a:t>
              </a:r>
            </a:p>
          </p:txBody>
        </p:sp>
        <p:sp>
          <p:nvSpPr>
            <p:cNvPr id="79" name="TextBox 29"/>
            <p:cNvSpPr txBox="1">
              <a:spLocks noChangeArrowheads="1"/>
            </p:cNvSpPr>
            <p:nvPr/>
          </p:nvSpPr>
          <p:spPr bwMode="auto">
            <a:xfrm>
              <a:off x="5553075" y="5181600"/>
              <a:ext cx="298651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b="0">
                  <a:solidFill>
                    <a:prstClr val="black"/>
                  </a:solidFill>
                  <a:latin typeface="Gill Sans"/>
                  <a:cs typeface="Gill Sans"/>
                </a:rPr>
                <a:t>mary did not slap the green witch</a:t>
              </a:r>
            </a:p>
          </p:txBody>
        </p:sp>
        <p:cxnSp>
          <p:nvCxnSpPr>
            <p:cNvPr id="84" name="Straight Arrow Connector 30"/>
            <p:cNvCxnSpPr>
              <a:cxnSpLocks noChangeShapeType="1"/>
            </p:cNvCxnSpPr>
            <p:nvPr/>
          </p:nvCxnSpPr>
          <p:spPr bwMode="auto">
            <a:xfrm>
              <a:off x="5638800" y="4572000"/>
              <a:ext cx="381000" cy="1588"/>
            </a:xfrm>
            <a:prstGeom prst="straightConnector1">
              <a:avLst/>
            </a:prstGeom>
            <a:ln w="15875"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5715794" y="4876006"/>
              <a:ext cx="6096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30"/>
          <p:cNvGrpSpPr/>
          <p:nvPr/>
        </p:nvGrpSpPr>
        <p:grpSpPr>
          <a:xfrm>
            <a:off x="3048000" y="1524000"/>
            <a:ext cx="2082736" cy="1552354"/>
            <a:chOff x="3124200" y="1524000"/>
            <a:chExt cx="2082736" cy="1552354"/>
          </a:xfrm>
        </p:grpSpPr>
        <p:sp>
          <p:nvSpPr>
            <p:cNvPr id="64" name="TextBox 11"/>
            <p:cNvSpPr txBox="1">
              <a:spLocks noChangeArrowheads="1"/>
            </p:cNvSpPr>
            <p:nvPr/>
          </p:nvSpPr>
          <p:spPr bwMode="auto">
            <a:xfrm>
              <a:off x="3276600" y="1524000"/>
              <a:ext cx="193033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"/>
                  <a:cs typeface="Gill Sans"/>
                </a:rPr>
                <a:t>Word Alignment</a:t>
              </a:r>
            </a:p>
          </p:txBody>
        </p:sp>
        <p:cxnSp>
          <p:nvCxnSpPr>
            <p:cNvPr id="66" name="Straight Arrow Connector 14"/>
            <p:cNvCxnSpPr>
              <a:cxnSpLocks noChangeShapeType="1"/>
            </p:cNvCxnSpPr>
            <p:nvPr/>
          </p:nvCxnSpPr>
          <p:spPr bwMode="auto">
            <a:xfrm>
              <a:off x="4800600" y="2514600"/>
              <a:ext cx="304800" cy="1588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/>
              <a:tailEnd type="arrow" w="med" len="med"/>
            </a:ln>
          </p:spPr>
        </p:cxnSp>
        <p:pic>
          <p:nvPicPr>
            <p:cNvPr id="88" name="Picture 87" descr="align-ex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352800" y="1905000"/>
              <a:ext cx="1644229" cy="1171354"/>
            </a:xfrm>
            <a:prstGeom prst="rect">
              <a:avLst/>
            </a:prstGeom>
          </p:spPr>
        </p:pic>
        <p:cxnSp>
          <p:nvCxnSpPr>
            <p:cNvPr id="87" name="Straight Arrow Connector 5"/>
            <p:cNvCxnSpPr>
              <a:cxnSpLocks noChangeShapeType="1"/>
            </p:cNvCxnSpPr>
            <p:nvPr/>
          </p:nvCxnSpPr>
          <p:spPr bwMode="auto">
            <a:xfrm>
              <a:off x="3124200" y="2514600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itle 2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Statistical Machine Translation</a:t>
            </a:r>
            <a:endParaRPr lang="en-US" dirty="0"/>
          </a:p>
        </p:txBody>
      </p:sp>
      <p:grpSp>
        <p:nvGrpSpPr>
          <p:cNvPr id="8" name="Group 38"/>
          <p:cNvGrpSpPr/>
          <p:nvPr/>
        </p:nvGrpSpPr>
        <p:grpSpPr>
          <a:xfrm>
            <a:off x="4876800" y="1524000"/>
            <a:ext cx="2972970" cy="1348264"/>
            <a:chOff x="4876800" y="1524000"/>
            <a:chExt cx="2972970" cy="1348264"/>
          </a:xfrm>
        </p:grpSpPr>
        <p:sp>
          <p:nvSpPr>
            <p:cNvPr id="62" name="TextBox 9"/>
            <p:cNvSpPr txBox="1">
              <a:spLocks noChangeArrowheads="1"/>
            </p:cNvSpPr>
            <p:nvPr/>
          </p:nvSpPr>
          <p:spPr bwMode="auto">
            <a:xfrm>
              <a:off x="5234526" y="2133600"/>
              <a:ext cx="2615244" cy="7386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(vi, </a:t>
              </a:r>
              <a:r>
                <a:rPr lang="en-US" sz="1400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i</a:t>
              </a: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 saw)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(la mesa </a:t>
              </a:r>
              <a:r>
                <a:rPr lang="en-US" sz="1400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pequeña</a:t>
              </a: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, the small table)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…</a:t>
              </a:r>
            </a:p>
          </p:txBody>
        </p:sp>
        <p:sp>
          <p:nvSpPr>
            <p:cNvPr id="65" name="TextBox 12"/>
            <p:cNvSpPr txBox="1">
              <a:spLocks noChangeArrowheads="1"/>
            </p:cNvSpPr>
            <p:nvPr/>
          </p:nvSpPr>
          <p:spPr bwMode="auto">
            <a:xfrm>
              <a:off x="5222862" y="1524000"/>
              <a:ext cx="2053166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"/>
                  <a:cs typeface="Gill Sans"/>
                </a:rPr>
                <a:t>Phrase Extraction</a:t>
              </a:r>
            </a:p>
          </p:txBody>
        </p:sp>
        <p:cxnSp>
          <p:nvCxnSpPr>
            <p:cNvPr id="38" name="Straight Arrow Connector 5"/>
            <p:cNvCxnSpPr>
              <a:cxnSpLocks noChangeShapeType="1"/>
            </p:cNvCxnSpPr>
            <p:nvPr/>
          </p:nvCxnSpPr>
          <p:spPr bwMode="auto">
            <a:xfrm>
              <a:off x="4876800" y="2514600"/>
              <a:ext cx="304800" cy="1588"/>
            </a:xfrm>
            <a:prstGeom prst="straightConnector1">
              <a:avLst/>
            </a:prstGeom>
            <a:ln w="15875">
              <a:headEnd/>
              <a:tailEnd type="arrow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" name="Group 40"/>
          <p:cNvGrpSpPr/>
          <p:nvPr/>
        </p:nvGrpSpPr>
        <p:grpSpPr>
          <a:xfrm>
            <a:off x="914400" y="1600200"/>
            <a:ext cx="1981200" cy="2667000"/>
            <a:chOff x="914400" y="1600200"/>
            <a:chExt cx="1981200" cy="2667000"/>
          </a:xfrm>
        </p:grpSpPr>
        <p:sp>
          <p:nvSpPr>
            <p:cNvPr id="60" name="TextBox 2"/>
            <p:cNvSpPr txBox="1">
              <a:spLocks noChangeArrowheads="1"/>
            </p:cNvSpPr>
            <p:nvPr/>
          </p:nvSpPr>
          <p:spPr bwMode="auto">
            <a:xfrm>
              <a:off x="1066800" y="2209998"/>
              <a:ext cx="1641996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 err="1">
                  <a:solidFill>
                    <a:srgbClr val="FF6600"/>
                  </a:solidFill>
                  <a:latin typeface="Gill Sans"/>
                  <a:cs typeface="Gill Sans"/>
                </a:rPr>
                <a:t>i</a:t>
              </a:r>
              <a:r>
                <a:rPr lang="en-US" sz="1400" b="0" dirty="0">
                  <a:solidFill>
                    <a:srgbClr val="FF6600"/>
                  </a:solidFill>
                  <a:latin typeface="Gill Sans"/>
                  <a:cs typeface="Gill Sans"/>
                </a:rPr>
                <a:t> saw the small table</a:t>
              </a:r>
            </a:p>
          </p:txBody>
        </p:sp>
        <p:sp>
          <p:nvSpPr>
            <p:cNvPr id="61" name="TextBox 3"/>
            <p:cNvSpPr txBox="1">
              <a:spLocks noChangeArrowheads="1"/>
            </p:cNvSpPr>
            <p:nvPr/>
          </p:nvSpPr>
          <p:spPr bwMode="auto">
            <a:xfrm>
              <a:off x="1066800" y="2435423"/>
              <a:ext cx="1546091" cy="30777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>
                  <a:solidFill>
                    <a:srgbClr val="FF6600"/>
                  </a:solidFill>
                  <a:latin typeface="Gill Sans"/>
                  <a:cs typeface="Gill Sans"/>
                </a:rPr>
                <a:t>vi la mesa pequeña</a:t>
              </a:r>
            </a:p>
          </p:txBody>
        </p:sp>
        <p:sp>
          <p:nvSpPr>
            <p:cNvPr id="63" name="TextBox 10"/>
            <p:cNvSpPr txBox="1">
              <a:spLocks noChangeArrowheads="1"/>
            </p:cNvSpPr>
            <p:nvPr/>
          </p:nvSpPr>
          <p:spPr bwMode="auto">
            <a:xfrm>
              <a:off x="1095375" y="2667000"/>
              <a:ext cx="1296449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prstClr val="black"/>
                  </a:solidFill>
                  <a:latin typeface="Gill Sans"/>
                  <a:cs typeface="Gill Sans"/>
                </a:rPr>
                <a:t>Parallel Sentences</a:t>
              </a:r>
            </a:p>
          </p:txBody>
        </p:sp>
        <p:sp>
          <p:nvSpPr>
            <p:cNvPr id="67" name="TextBox 15"/>
            <p:cNvSpPr txBox="1">
              <a:spLocks noChangeArrowheads="1"/>
            </p:cNvSpPr>
            <p:nvPr/>
          </p:nvSpPr>
          <p:spPr bwMode="auto">
            <a:xfrm>
              <a:off x="1066800" y="3276600"/>
              <a:ext cx="1723348" cy="5232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0000FF"/>
                  </a:solidFill>
                  <a:latin typeface="Gill Sans"/>
                  <a:cs typeface="Gill Sans"/>
                </a:rPr>
                <a:t>he sat at the table</a:t>
              </a:r>
            </a:p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400" b="0" dirty="0">
                  <a:solidFill>
                    <a:srgbClr val="0000FF"/>
                  </a:solidFill>
                  <a:latin typeface="Gill Sans"/>
                  <a:cs typeface="Gill Sans"/>
                </a:rPr>
                <a:t>the service was good</a:t>
              </a:r>
            </a:p>
          </p:txBody>
        </p:sp>
        <p:sp>
          <p:nvSpPr>
            <p:cNvPr id="68" name="TextBox 16"/>
            <p:cNvSpPr txBox="1">
              <a:spLocks noChangeArrowheads="1"/>
            </p:cNvSpPr>
            <p:nvPr/>
          </p:nvSpPr>
          <p:spPr bwMode="auto">
            <a:xfrm>
              <a:off x="1066800" y="3762375"/>
              <a:ext cx="1492716" cy="2769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200" b="0" dirty="0">
                  <a:solidFill>
                    <a:prstClr val="black"/>
                  </a:solidFill>
                  <a:latin typeface="Gill Sans"/>
                  <a:cs typeface="Gill Sans"/>
                </a:rPr>
                <a:t>Target-Language Text</a:t>
              </a:r>
            </a:p>
          </p:txBody>
        </p:sp>
        <p:sp>
          <p:nvSpPr>
            <p:cNvPr id="82" name="TextBox 33"/>
            <p:cNvSpPr txBox="1">
              <a:spLocks noChangeArrowheads="1"/>
            </p:cNvSpPr>
            <p:nvPr/>
          </p:nvSpPr>
          <p:spPr bwMode="auto">
            <a:xfrm>
              <a:off x="990600" y="1676400"/>
              <a:ext cx="1620957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dirty="0">
                  <a:solidFill>
                    <a:prstClr val="black"/>
                  </a:solidFill>
                  <a:latin typeface="Gill Sans"/>
                  <a:cs typeface="Gill Sans"/>
                </a:rPr>
                <a:t>Training Data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914400" y="1600200"/>
              <a:ext cx="1981200" cy="2667000"/>
            </a:xfrm>
            <a:prstGeom prst="rect">
              <a:avLst/>
            </a:prstGeom>
            <a:noFill/>
            <a:ln w="190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Gill Sans"/>
                <a:cs typeface="Gill Sans"/>
              </a:endParaRPr>
            </a:p>
          </p:txBody>
        </p:sp>
      </p:grpSp>
      <p:graphicFrame>
        <p:nvGraphicFramePr>
          <p:cNvPr id="1433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85690418"/>
              </p:ext>
            </p:extLst>
          </p:nvPr>
        </p:nvGraphicFramePr>
        <p:xfrm>
          <a:off x="2233613" y="6086475"/>
          <a:ext cx="46720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1" name="Equation" r:id="rId4" imgW="3111500" imgH="355600" progId="Equation.3">
                  <p:embed/>
                </p:oleObj>
              </mc:Choice>
              <mc:Fallback>
                <p:oleObj name="Equation" r:id="rId4" imgW="31115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3" y="6086475"/>
                        <a:ext cx="467201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812257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18"/>
          <p:cNvGrpSpPr/>
          <p:nvPr/>
        </p:nvGrpSpPr>
        <p:grpSpPr>
          <a:xfrm>
            <a:off x="381000" y="2971800"/>
            <a:ext cx="8534400" cy="1525059"/>
            <a:chOff x="381000" y="2971800"/>
            <a:chExt cx="8534400" cy="1525059"/>
          </a:xfrm>
        </p:grpSpPr>
        <p:cxnSp>
          <p:nvCxnSpPr>
            <p:cNvPr id="110" name="Straight Connector 109"/>
            <p:cNvCxnSpPr/>
            <p:nvPr/>
          </p:nvCxnSpPr>
          <p:spPr bwMode="auto">
            <a:xfrm>
              <a:off x="381000" y="2971800"/>
              <a:ext cx="1066800" cy="1588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Straight Connector 110"/>
            <p:cNvCxnSpPr/>
            <p:nvPr/>
          </p:nvCxnSpPr>
          <p:spPr bwMode="auto">
            <a:xfrm rot="5400000">
              <a:off x="1257300" y="3162300"/>
              <a:ext cx="381000" cy="1588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2" name="Straight Connector 111"/>
            <p:cNvCxnSpPr/>
            <p:nvPr/>
          </p:nvCxnSpPr>
          <p:spPr bwMode="auto">
            <a:xfrm>
              <a:off x="1447800" y="3352800"/>
              <a:ext cx="914400" cy="1588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Straight Connector 112"/>
            <p:cNvCxnSpPr/>
            <p:nvPr/>
          </p:nvCxnSpPr>
          <p:spPr bwMode="auto">
            <a:xfrm rot="5400000">
              <a:off x="2171700" y="3543300"/>
              <a:ext cx="381000" cy="1588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/>
            <p:nvPr/>
          </p:nvCxnSpPr>
          <p:spPr bwMode="auto">
            <a:xfrm>
              <a:off x="2362200" y="3733800"/>
              <a:ext cx="2743200" cy="1588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Straight Connector 114"/>
            <p:cNvCxnSpPr/>
            <p:nvPr/>
          </p:nvCxnSpPr>
          <p:spPr bwMode="auto">
            <a:xfrm rot="5400000">
              <a:off x="4724400" y="4113212"/>
              <a:ext cx="762000" cy="3176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6" name="Straight Connector 115"/>
            <p:cNvCxnSpPr/>
            <p:nvPr/>
          </p:nvCxnSpPr>
          <p:spPr bwMode="auto">
            <a:xfrm>
              <a:off x="5105400" y="4495800"/>
              <a:ext cx="1828800" cy="1059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Straight Connector 116"/>
            <p:cNvCxnSpPr/>
            <p:nvPr/>
          </p:nvCxnSpPr>
          <p:spPr bwMode="auto">
            <a:xfrm rot="5400000">
              <a:off x="6362700" y="3924300"/>
              <a:ext cx="1143000" cy="1588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18" name="Straight Connector 117"/>
            <p:cNvCxnSpPr/>
            <p:nvPr/>
          </p:nvCxnSpPr>
          <p:spPr bwMode="auto">
            <a:xfrm>
              <a:off x="6934200" y="3352800"/>
              <a:ext cx="1981200" cy="0"/>
            </a:xfrm>
            <a:prstGeom prst="line">
              <a:avLst/>
            </a:prstGeom>
            <a:ln>
              <a:prstDash val="sysDash"/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0" name="TextBox 3"/>
          <p:cNvSpPr txBox="1">
            <a:spLocks noChangeArrowheads="1"/>
          </p:cNvSpPr>
          <p:nvPr/>
        </p:nvSpPr>
        <p:spPr bwMode="auto">
          <a:xfrm>
            <a:off x="533400" y="2133600"/>
            <a:ext cx="914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prstClr val="black"/>
                </a:solidFill>
                <a:latin typeface="Gill Sans"/>
                <a:cs typeface="Gill Sans"/>
              </a:rPr>
              <a:t>Maria</a:t>
            </a:r>
          </a:p>
        </p:txBody>
      </p:sp>
      <p:sp>
        <p:nvSpPr>
          <p:cNvPr id="81" name="TextBox 4"/>
          <p:cNvSpPr txBox="1">
            <a:spLocks noChangeArrowheads="1"/>
          </p:cNvSpPr>
          <p:nvPr/>
        </p:nvSpPr>
        <p:spPr bwMode="auto">
          <a:xfrm>
            <a:off x="1447800" y="2133600"/>
            <a:ext cx="914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no</a:t>
            </a:r>
          </a:p>
        </p:txBody>
      </p:sp>
      <p:sp>
        <p:nvSpPr>
          <p:cNvPr id="82" name="TextBox 5"/>
          <p:cNvSpPr txBox="1">
            <a:spLocks noChangeArrowheads="1"/>
          </p:cNvSpPr>
          <p:nvPr/>
        </p:nvSpPr>
        <p:spPr bwMode="auto">
          <a:xfrm>
            <a:off x="2362200" y="2133600"/>
            <a:ext cx="914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 dirty="0" err="1">
                <a:solidFill>
                  <a:prstClr val="black"/>
                </a:solidFill>
                <a:latin typeface="Gill Sans"/>
                <a:cs typeface="Gill Sans"/>
              </a:rPr>
              <a:t>dio</a:t>
            </a:r>
            <a:endParaRPr lang="en-US" sz="1300" b="0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83" name="TextBox 6"/>
          <p:cNvSpPr txBox="1">
            <a:spLocks noChangeArrowheads="1"/>
          </p:cNvSpPr>
          <p:nvPr/>
        </p:nvSpPr>
        <p:spPr bwMode="auto">
          <a:xfrm>
            <a:off x="3276600" y="2133600"/>
            <a:ext cx="914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una</a:t>
            </a:r>
          </a:p>
        </p:txBody>
      </p:sp>
      <p:sp>
        <p:nvSpPr>
          <p:cNvPr id="84" name="TextBox 7"/>
          <p:cNvSpPr txBox="1">
            <a:spLocks noChangeArrowheads="1"/>
          </p:cNvSpPr>
          <p:nvPr/>
        </p:nvSpPr>
        <p:spPr bwMode="auto">
          <a:xfrm>
            <a:off x="4191000" y="2133600"/>
            <a:ext cx="914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bofetada</a:t>
            </a:r>
          </a:p>
        </p:txBody>
      </p:sp>
      <p:sp>
        <p:nvSpPr>
          <p:cNvPr id="85" name="TextBox 8"/>
          <p:cNvSpPr txBox="1">
            <a:spLocks noChangeArrowheads="1"/>
          </p:cNvSpPr>
          <p:nvPr/>
        </p:nvSpPr>
        <p:spPr bwMode="auto">
          <a:xfrm>
            <a:off x="5105400" y="2130425"/>
            <a:ext cx="914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a</a:t>
            </a:r>
          </a:p>
        </p:txBody>
      </p:sp>
      <p:sp>
        <p:nvSpPr>
          <p:cNvPr id="86" name="TextBox 9"/>
          <p:cNvSpPr txBox="1">
            <a:spLocks noChangeArrowheads="1"/>
          </p:cNvSpPr>
          <p:nvPr/>
        </p:nvSpPr>
        <p:spPr bwMode="auto">
          <a:xfrm>
            <a:off x="6019800" y="2133600"/>
            <a:ext cx="914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la</a:t>
            </a:r>
          </a:p>
        </p:txBody>
      </p:sp>
      <p:sp>
        <p:nvSpPr>
          <p:cNvPr id="87" name="TextBox 10"/>
          <p:cNvSpPr txBox="1">
            <a:spLocks noChangeArrowheads="1"/>
          </p:cNvSpPr>
          <p:nvPr/>
        </p:nvSpPr>
        <p:spPr bwMode="auto">
          <a:xfrm>
            <a:off x="6934200" y="2133600"/>
            <a:ext cx="914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bruja</a:t>
            </a:r>
          </a:p>
        </p:txBody>
      </p:sp>
      <p:sp>
        <p:nvSpPr>
          <p:cNvPr id="88" name="TextBox 11"/>
          <p:cNvSpPr txBox="1">
            <a:spLocks noChangeArrowheads="1"/>
          </p:cNvSpPr>
          <p:nvPr/>
        </p:nvSpPr>
        <p:spPr bwMode="auto">
          <a:xfrm>
            <a:off x="7848600" y="2133600"/>
            <a:ext cx="914400" cy="29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verde</a:t>
            </a:r>
          </a:p>
        </p:txBody>
      </p:sp>
      <p:sp>
        <p:nvSpPr>
          <p:cNvPr id="89" name="TextBox 12"/>
          <p:cNvSpPr txBox="1">
            <a:spLocks noChangeArrowheads="1"/>
          </p:cNvSpPr>
          <p:nvPr/>
        </p:nvSpPr>
        <p:spPr bwMode="auto">
          <a:xfrm>
            <a:off x="609600" y="2816225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prstClr val="black"/>
                </a:solidFill>
                <a:latin typeface="Gill Sans"/>
                <a:cs typeface="Gill Sans"/>
              </a:rPr>
              <a:t>Mary</a:t>
            </a:r>
          </a:p>
        </p:txBody>
      </p:sp>
      <p:sp>
        <p:nvSpPr>
          <p:cNvPr id="90" name="TextBox 13"/>
          <p:cNvSpPr txBox="1">
            <a:spLocks noChangeArrowheads="1"/>
          </p:cNvSpPr>
          <p:nvPr/>
        </p:nvSpPr>
        <p:spPr bwMode="auto">
          <a:xfrm>
            <a:off x="1524000" y="2819400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not</a:t>
            </a:r>
          </a:p>
        </p:txBody>
      </p:sp>
      <p:sp>
        <p:nvSpPr>
          <p:cNvPr id="91" name="TextBox 14"/>
          <p:cNvSpPr txBox="1">
            <a:spLocks noChangeArrowheads="1"/>
          </p:cNvSpPr>
          <p:nvPr/>
        </p:nvSpPr>
        <p:spPr bwMode="auto">
          <a:xfrm>
            <a:off x="1524000" y="3197225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prstClr val="black"/>
                </a:solidFill>
                <a:latin typeface="Gill Sans"/>
                <a:cs typeface="Gill Sans"/>
              </a:rPr>
              <a:t>did not</a:t>
            </a:r>
          </a:p>
        </p:txBody>
      </p:sp>
      <p:sp>
        <p:nvSpPr>
          <p:cNvPr id="92" name="TextBox 15"/>
          <p:cNvSpPr txBox="1">
            <a:spLocks noChangeArrowheads="1"/>
          </p:cNvSpPr>
          <p:nvPr/>
        </p:nvSpPr>
        <p:spPr bwMode="auto">
          <a:xfrm>
            <a:off x="1524000" y="3581400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no</a:t>
            </a:r>
          </a:p>
        </p:txBody>
      </p:sp>
      <p:sp>
        <p:nvSpPr>
          <p:cNvPr id="93" name="TextBox 16"/>
          <p:cNvSpPr txBox="1">
            <a:spLocks noChangeArrowheads="1"/>
          </p:cNvSpPr>
          <p:nvPr/>
        </p:nvSpPr>
        <p:spPr bwMode="auto">
          <a:xfrm>
            <a:off x="1524000" y="3959225"/>
            <a:ext cx="16764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did not give</a:t>
            </a:r>
          </a:p>
        </p:txBody>
      </p:sp>
      <p:sp>
        <p:nvSpPr>
          <p:cNvPr id="94" name="TextBox 17"/>
          <p:cNvSpPr txBox="1">
            <a:spLocks noChangeArrowheads="1"/>
          </p:cNvSpPr>
          <p:nvPr/>
        </p:nvSpPr>
        <p:spPr bwMode="auto">
          <a:xfrm>
            <a:off x="2438400" y="2819400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give</a:t>
            </a:r>
          </a:p>
        </p:txBody>
      </p:sp>
      <p:sp>
        <p:nvSpPr>
          <p:cNvPr id="95" name="TextBox 18"/>
          <p:cNvSpPr txBox="1">
            <a:spLocks noChangeArrowheads="1"/>
          </p:cNvSpPr>
          <p:nvPr/>
        </p:nvSpPr>
        <p:spPr bwMode="auto">
          <a:xfrm>
            <a:off x="3352800" y="2819400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a</a:t>
            </a:r>
          </a:p>
        </p:txBody>
      </p:sp>
      <p:sp>
        <p:nvSpPr>
          <p:cNvPr id="96" name="TextBox 19"/>
          <p:cNvSpPr txBox="1">
            <a:spLocks noChangeArrowheads="1"/>
          </p:cNvSpPr>
          <p:nvPr/>
        </p:nvSpPr>
        <p:spPr bwMode="auto">
          <a:xfrm>
            <a:off x="4267200" y="2819400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slap</a:t>
            </a:r>
          </a:p>
        </p:txBody>
      </p:sp>
      <p:sp>
        <p:nvSpPr>
          <p:cNvPr id="97" name="TextBox 20"/>
          <p:cNvSpPr txBox="1">
            <a:spLocks noChangeArrowheads="1"/>
          </p:cNvSpPr>
          <p:nvPr/>
        </p:nvSpPr>
        <p:spPr bwMode="auto">
          <a:xfrm>
            <a:off x="5181600" y="2819400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to</a:t>
            </a:r>
          </a:p>
        </p:txBody>
      </p:sp>
      <p:sp>
        <p:nvSpPr>
          <p:cNvPr id="98" name="TextBox 21"/>
          <p:cNvSpPr txBox="1">
            <a:spLocks noChangeArrowheads="1"/>
          </p:cNvSpPr>
          <p:nvPr/>
        </p:nvSpPr>
        <p:spPr bwMode="auto">
          <a:xfrm>
            <a:off x="6096000" y="2819400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the</a:t>
            </a:r>
          </a:p>
        </p:txBody>
      </p:sp>
      <p:sp>
        <p:nvSpPr>
          <p:cNvPr id="99" name="TextBox 22"/>
          <p:cNvSpPr txBox="1">
            <a:spLocks noChangeArrowheads="1"/>
          </p:cNvSpPr>
          <p:nvPr/>
        </p:nvSpPr>
        <p:spPr bwMode="auto">
          <a:xfrm>
            <a:off x="7010400" y="2819400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witch</a:t>
            </a:r>
          </a:p>
        </p:txBody>
      </p:sp>
      <p:sp>
        <p:nvSpPr>
          <p:cNvPr id="100" name="TextBox 23"/>
          <p:cNvSpPr txBox="1">
            <a:spLocks noChangeArrowheads="1"/>
          </p:cNvSpPr>
          <p:nvPr/>
        </p:nvSpPr>
        <p:spPr bwMode="auto">
          <a:xfrm>
            <a:off x="7924800" y="2819400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green</a:t>
            </a:r>
          </a:p>
        </p:txBody>
      </p:sp>
      <p:sp>
        <p:nvSpPr>
          <p:cNvPr id="101" name="TextBox 24"/>
          <p:cNvSpPr txBox="1">
            <a:spLocks noChangeArrowheads="1"/>
          </p:cNvSpPr>
          <p:nvPr/>
        </p:nvSpPr>
        <p:spPr bwMode="auto">
          <a:xfrm>
            <a:off x="2438400" y="3581400"/>
            <a:ext cx="25908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 dirty="0" smtClean="0">
                <a:solidFill>
                  <a:prstClr val="black"/>
                </a:solidFill>
                <a:latin typeface="Gill Sans"/>
                <a:cs typeface="Gill Sans"/>
              </a:rPr>
              <a:t>slap</a:t>
            </a:r>
            <a:endParaRPr lang="en-US" sz="1300" b="0" dirty="0">
              <a:solidFill>
                <a:prstClr val="black"/>
              </a:solidFill>
              <a:latin typeface="Gill Sans"/>
              <a:cs typeface="Gill Sans"/>
            </a:endParaRPr>
          </a:p>
        </p:txBody>
      </p:sp>
      <p:sp>
        <p:nvSpPr>
          <p:cNvPr id="102" name="TextBox 26"/>
          <p:cNvSpPr txBox="1">
            <a:spLocks noChangeArrowheads="1"/>
          </p:cNvSpPr>
          <p:nvPr/>
        </p:nvSpPr>
        <p:spPr bwMode="auto">
          <a:xfrm>
            <a:off x="3352800" y="3200400"/>
            <a:ext cx="16764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a slap</a:t>
            </a:r>
          </a:p>
        </p:txBody>
      </p:sp>
      <p:sp>
        <p:nvSpPr>
          <p:cNvPr id="103" name="TextBox 27"/>
          <p:cNvSpPr txBox="1">
            <a:spLocks noChangeArrowheads="1"/>
          </p:cNvSpPr>
          <p:nvPr/>
        </p:nvSpPr>
        <p:spPr bwMode="auto">
          <a:xfrm>
            <a:off x="5181600" y="3578225"/>
            <a:ext cx="16764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to the</a:t>
            </a:r>
          </a:p>
        </p:txBody>
      </p:sp>
      <p:sp>
        <p:nvSpPr>
          <p:cNvPr id="104" name="TextBox 28"/>
          <p:cNvSpPr txBox="1">
            <a:spLocks noChangeArrowheads="1"/>
          </p:cNvSpPr>
          <p:nvPr/>
        </p:nvSpPr>
        <p:spPr bwMode="auto">
          <a:xfrm>
            <a:off x="5181600" y="3959225"/>
            <a:ext cx="16764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to</a:t>
            </a:r>
          </a:p>
        </p:txBody>
      </p:sp>
      <p:sp>
        <p:nvSpPr>
          <p:cNvPr id="105" name="TextBox 29"/>
          <p:cNvSpPr txBox="1">
            <a:spLocks noChangeArrowheads="1"/>
          </p:cNvSpPr>
          <p:nvPr/>
        </p:nvSpPr>
        <p:spPr bwMode="auto">
          <a:xfrm>
            <a:off x="5181600" y="4340225"/>
            <a:ext cx="16764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prstClr val="black"/>
                </a:solidFill>
                <a:latin typeface="Gill Sans"/>
                <a:cs typeface="Gill Sans"/>
              </a:rPr>
              <a:t>the</a:t>
            </a:r>
          </a:p>
        </p:txBody>
      </p:sp>
      <p:sp>
        <p:nvSpPr>
          <p:cNvPr id="106" name="TextBox 30"/>
          <p:cNvSpPr txBox="1">
            <a:spLocks noChangeArrowheads="1"/>
          </p:cNvSpPr>
          <p:nvPr/>
        </p:nvSpPr>
        <p:spPr bwMode="auto">
          <a:xfrm>
            <a:off x="7010400" y="3200400"/>
            <a:ext cx="16764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 dirty="0">
                <a:solidFill>
                  <a:prstClr val="black"/>
                </a:solidFill>
                <a:latin typeface="Gill Sans"/>
                <a:cs typeface="Gill Sans"/>
              </a:rPr>
              <a:t>green witch</a:t>
            </a:r>
          </a:p>
        </p:txBody>
      </p:sp>
      <p:sp>
        <p:nvSpPr>
          <p:cNvPr id="107" name="TextBox 31"/>
          <p:cNvSpPr txBox="1">
            <a:spLocks noChangeArrowheads="1"/>
          </p:cNvSpPr>
          <p:nvPr/>
        </p:nvSpPr>
        <p:spPr bwMode="auto">
          <a:xfrm>
            <a:off x="6096000" y="4721225"/>
            <a:ext cx="16764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the witch</a:t>
            </a:r>
          </a:p>
        </p:txBody>
      </p:sp>
      <p:sp>
        <p:nvSpPr>
          <p:cNvPr id="108" name="TextBox 32"/>
          <p:cNvSpPr txBox="1">
            <a:spLocks noChangeArrowheads="1"/>
          </p:cNvSpPr>
          <p:nvPr/>
        </p:nvSpPr>
        <p:spPr bwMode="auto">
          <a:xfrm>
            <a:off x="5181600" y="3197225"/>
            <a:ext cx="7620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by</a:t>
            </a:r>
          </a:p>
        </p:txBody>
      </p:sp>
      <p:sp>
        <p:nvSpPr>
          <p:cNvPr id="109" name="TextBox 25"/>
          <p:cNvSpPr txBox="1">
            <a:spLocks noChangeArrowheads="1"/>
          </p:cNvSpPr>
          <p:nvPr/>
        </p:nvSpPr>
        <p:spPr bwMode="auto">
          <a:xfrm>
            <a:off x="2438400" y="4721225"/>
            <a:ext cx="3505200" cy="292388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sz="1300" b="0">
                <a:solidFill>
                  <a:prstClr val="black"/>
                </a:solidFill>
                <a:latin typeface="Gill Sans"/>
                <a:cs typeface="Gill Sans"/>
              </a:rPr>
              <a:t>slap</a:t>
            </a:r>
          </a:p>
        </p:txBody>
      </p:sp>
      <p:sp>
        <p:nvSpPr>
          <p:cNvPr id="42" name="Title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Translation as a Tiling Problem</a:t>
            </a:r>
            <a:endParaRPr lang="en-US" dirty="0"/>
          </a:p>
        </p:txBody>
      </p:sp>
      <p:grpSp>
        <p:nvGrpSpPr>
          <p:cNvPr id="3" name="Group 47"/>
          <p:cNvGrpSpPr/>
          <p:nvPr/>
        </p:nvGrpSpPr>
        <p:grpSpPr>
          <a:xfrm>
            <a:off x="609600" y="2819400"/>
            <a:ext cx="8077200" cy="1816388"/>
            <a:chOff x="762000" y="2968625"/>
            <a:chExt cx="8077200" cy="1816388"/>
          </a:xfrm>
        </p:grpSpPr>
        <p:sp>
          <p:nvSpPr>
            <p:cNvPr id="43" name="TextBox 12"/>
            <p:cNvSpPr txBox="1">
              <a:spLocks noChangeArrowheads="1"/>
            </p:cNvSpPr>
            <p:nvPr/>
          </p:nvSpPr>
          <p:spPr bwMode="auto">
            <a:xfrm>
              <a:off x="762000" y="2968625"/>
              <a:ext cx="762000" cy="29238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cs typeface="Gill Sans"/>
                </a:rPr>
                <a:t>Mary</a:t>
              </a:r>
            </a:p>
          </p:txBody>
        </p:sp>
        <p:sp>
          <p:nvSpPr>
            <p:cNvPr id="44" name="TextBox 14"/>
            <p:cNvSpPr txBox="1">
              <a:spLocks noChangeArrowheads="1"/>
            </p:cNvSpPr>
            <p:nvPr/>
          </p:nvSpPr>
          <p:spPr bwMode="auto">
            <a:xfrm>
              <a:off x="1676400" y="3349625"/>
              <a:ext cx="762000" cy="29238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cs typeface="Gill Sans"/>
                </a:rPr>
                <a:t>did not</a:t>
              </a:r>
            </a:p>
          </p:txBody>
        </p:sp>
        <p:sp>
          <p:nvSpPr>
            <p:cNvPr id="45" name="TextBox 24"/>
            <p:cNvSpPr txBox="1">
              <a:spLocks noChangeArrowheads="1"/>
            </p:cNvSpPr>
            <p:nvPr/>
          </p:nvSpPr>
          <p:spPr bwMode="auto">
            <a:xfrm>
              <a:off x="2590800" y="3733800"/>
              <a:ext cx="2590800" cy="29238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0" dirty="0" smtClean="0">
                  <a:solidFill>
                    <a:prstClr val="black"/>
                  </a:solidFill>
                  <a:latin typeface="Gill Sans"/>
                  <a:cs typeface="Gill Sans"/>
                </a:rPr>
                <a:t>slap</a:t>
              </a:r>
              <a:endParaRPr lang="en-US" sz="1300" b="0" dirty="0">
                <a:solidFill>
                  <a:prstClr val="black"/>
                </a:solidFill>
                <a:latin typeface="Gill Sans"/>
                <a:cs typeface="Gill Sans"/>
              </a:endParaRPr>
            </a:p>
          </p:txBody>
        </p:sp>
        <p:sp>
          <p:nvSpPr>
            <p:cNvPr id="46" name="TextBox 29"/>
            <p:cNvSpPr txBox="1">
              <a:spLocks noChangeArrowheads="1"/>
            </p:cNvSpPr>
            <p:nvPr/>
          </p:nvSpPr>
          <p:spPr bwMode="auto">
            <a:xfrm>
              <a:off x="5334000" y="4492625"/>
              <a:ext cx="1676400" cy="29238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cs typeface="Gill Sans"/>
                </a:rPr>
                <a:t>the</a:t>
              </a:r>
            </a:p>
          </p:txBody>
        </p:sp>
        <p:sp>
          <p:nvSpPr>
            <p:cNvPr id="47" name="TextBox 30"/>
            <p:cNvSpPr txBox="1">
              <a:spLocks noChangeArrowheads="1"/>
            </p:cNvSpPr>
            <p:nvPr/>
          </p:nvSpPr>
          <p:spPr bwMode="auto">
            <a:xfrm>
              <a:off x="7162800" y="3352800"/>
              <a:ext cx="1676400" cy="292388"/>
            </a:xfrm>
            <a:prstGeom prst="rect">
              <a:avLst/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</a:pPr>
              <a:r>
                <a:rPr lang="en-US" sz="1300" b="0" dirty="0">
                  <a:solidFill>
                    <a:prstClr val="black"/>
                  </a:solidFill>
                  <a:latin typeface="Gill Sans"/>
                  <a:cs typeface="Gill Sans"/>
                </a:rPr>
                <a:t>green witch</a:t>
              </a:r>
            </a:p>
          </p:txBody>
        </p:sp>
      </p:grpSp>
      <p:graphicFrame>
        <p:nvGraphicFramePr>
          <p:cNvPr id="153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4870276"/>
              </p:ext>
            </p:extLst>
          </p:nvPr>
        </p:nvGraphicFramePr>
        <p:xfrm>
          <a:off x="2233613" y="6086475"/>
          <a:ext cx="4672012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5" name="Equation" r:id="rId3" imgW="3111500" imgH="355600" progId="Equation.3">
                  <p:embed/>
                </p:oleObj>
              </mc:Choice>
              <mc:Fallback>
                <p:oleObj name="Equation" r:id="rId3" imgW="3111500" imgH="355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33613" y="6086475"/>
                        <a:ext cx="4672012" cy="5334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746208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 descr="not-listen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33400" y="-50973"/>
            <a:ext cx="10439399" cy="69833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297667" y="1381780"/>
            <a:ext cx="14747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English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819400" y="1762780"/>
            <a:ext cx="142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  <a:latin typeface="Gill Sans"/>
                <a:cs typeface="Gill Sans"/>
              </a:rPr>
              <a:t>French</a:t>
            </a:r>
            <a:endParaRPr lang="en-US" sz="28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cxnSp>
        <p:nvCxnSpPr>
          <p:cNvPr id="7" name="Straight Arrow Connector 6"/>
          <p:cNvCxnSpPr>
            <a:stCxn id="4" idx="1"/>
            <a:endCxn id="5" idx="3"/>
          </p:cNvCxnSpPr>
          <p:nvPr/>
        </p:nvCxnSpPr>
        <p:spPr bwMode="auto">
          <a:xfrm flipH="1">
            <a:off x="4243638" y="1643390"/>
            <a:ext cx="2054029" cy="381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811499" y="1762780"/>
            <a:ext cx="12845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channel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2133600" y="4724400"/>
            <a:ext cx="4724400" cy="1752600"/>
            <a:chOff x="1600200" y="2362200"/>
            <a:chExt cx="4724400" cy="1752600"/>
          </a:xfrm>
        </p:grpSpPr>
        <p:sp>
          <p:nvSpPr>
            <p:cNvPr id="11" name="Rounded Rectangle 10"/>
            <p:cNvSpPr/>
            <p:nvPr/>
          </p:nvSpPr>
          <p:spPr bwMode="auto">
            <a:xfrm>
              <a:off x="1600200" y="2362200"/>
              <a:ext cx="4724400" cy="1752600"/>
            </a:xfrm>
            <a:prstGeom prst="roundRect">
              <a:avLst/>
            </a:prstGeom>
            <a:solidFill>
              <a:schemeClr val="tx1"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93900" y="2565400"/>
              <a:ext cx="3035300" cy="7366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43200" y="3505200"/>
              <a:ext cx="3098800" cy="431800"/>
            </a:xfrm>
            <a:prstGeom prst="rect">
              <a:avLst/>
            </a:prstGeom>
          </p:spPr>
        </p:pic>
      </p:grp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0" y="6611938"/>
            <a:ext cx="5105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http://</a:t>
            </a:r>
            <a:r>
              <a:rPr lang="en-US" sz="1000" b="0" dirty="0" err="1">
                <a:solidFill>
                  <a:srgbClr val="FFFFFF"/>
                </a:solidFill>
              </a:rPr>
              <a:t>www.flickr.com</a:t>
            </a:r>
            <a:r>
              <a:rPr lang="en-US" sz="1000" b="0" dirty="0">
                <a:solidFill>
                  <a:srgbClr val="FFFFFF"/>
                </a:solidFill>
              </a:rPr>
              <a:t>/photos/</a:t>
            </a:r>
            <a:r>
              <a:rPr lang="en-US" sz="1000" b="0" dirty="0" err="1">
                <a:solidFill>
                  <a:srgbClr val="FFFFFF"/>
                </a:solidFill>
              </a:rPr>
              <a:t>johnmueller</a:t>
            </a:r>
            <a:r>
              <a:rPr lang="en-US" sz="1000" b="0" dirty="0">
                <a:solidFill>
                  <a:srgbClr val="FFFFFF"/>
                </a:solidFill>
              </a:rPr>
              <a:t>/3814846567/in/pool-56226199@N00/</a:t>
            </a:r>
          </a:p>
        </p:txBody>
      </p:sp>
    </p:spTree>
    <p:extLst>
      <p:ext uri="{BB962C8B-B14F-4D97-AF65-F5344CB8AC3E}">
        <p14:creationId xmlns:p14="http://schemas.microsoft.com/office/powerpoint/2010/main" val="24223068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8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Running Time</a:t>
            </a:r>
            <a:endParaRPr lang="en-US" dirty="0"/>
          </a:p>
        </p:txBody>
      </p:sp>
      <p:pic>
        <p:nvPicPr>
          <p:cNvPr id="3" name="Picture 2" descr="KN-vs-SB-tim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8028" y="2286000"/>
            <a:ext cx="5673372" cy="300355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Brants</a:t>
            </a:r>
            <a:r>
              <a:rPr lang="en-US" sz="1000" b="0" dirty="0" smtClean="0">
                <a:solidFill>
                  <a:schemeClr val="bg1"/>
                </a:solidFill>
              </a:rPr>
              <a:t> et al. (EMNLP 2007)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798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Results: Translation Quality</a:t>
            </a:r>
            <a:endParaRPr lang="en-US" dirty="0"/>
          </a:p>
        </p:txBody>
      </p:sp>
      <p:pic>
        <p:nvPicPr>
          <p:cNvPr id="4" name="Picture 5" descr="MT-LM-siz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19150" y="1143000"/>
            <a:ext cx="7486650" cy="525687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/>
            </a:solidFill>
            <a:miter lim="800000"/>
            <a:headEnd/>
            <a:tailEnd/>
          </a:ln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4495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Brants</a:t>
            </a:r>
            <a:r>
              <a:rPr lang="en-US" sz="1000" b="0" dirty="0" smtClean="0">
                <a:solidFill>
                  <a:schemeClr val="bg1"/>
                </a:solidFill>
              </a:rPr>
              <a:t> et al. (EMNLP 2007)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22387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MapReduce </a:t>
            </a:r>
            <a:r>
              <a:rPr lang="en-US" dirty="0" smtClean="0"/>
              <a:t>algorithm design</a:t>
            </a:r>
          </a:p>
          <a:p>
            <a:pPr lvl="1"/>
            <a:r>
              <a:rPr lang="en-US" dirty="0" smtClean="0"/>
              <a:t>How do you express everything in terms of m, r, c, p?</a:t>
            </a:r>
          </a:p>
          <a:p>
            <a:pPr lvl="1"/>
            <a:r>
              <a:rPr lang="en-US" dirty="0" smtClean="0"/>
              <a:t>Toward “design patterns</a:t>
            </a:r>
            <a:r>
              <a:rPr lang="en-US" dirty="0" smtClean="0"/>
              <a:t>”</a:t>
            </a:r>
          </a:p>
          <a:p>
            <a:r>
              <a:rPr lang="en-US" dirty="0"/>
              <a:t>Real-world word counting: language models</a:t>
            </a:r>
          </a:p>
          <a:p>
            <a:pPr lvl="1"/>
            <a:r>
              <a:rPr lang="en-US" dirty="0"/>
              <a:t>How to break all the rules and get away with </a:t>
            </a:r>
            <a:r>
              <a:rPr lang="en-US" dirty="0" smtClean="0"/>
              <a:t>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4504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2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8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0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99094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“Everything Else”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execution framework handles everything else…</a:t>
            </a:r>
          </a:p>
          <a:p>
            <a:pPr lvl="1"/>
            <a:r>
              <a:rPr lang="en-US" dirty="0" smtClean="0"/>
              <a:t>Scheduling: assigns workers to map and reduce tasks</a:t>
            </a:r>
          </a:p>
          <a:p>
            <a:pPr lvl="1"/>
            <a:r>
              <a:rPr lang="en-US" dirty="0" smtClean="0"/>
              <a:t>“Data distribution”: moves processes to data</a:t>
            </a:r>
          </a:p>
          <a:p>
            <a:pPr lvl="1"/>
            <a:r>
              <a:rPr lang="en-US" dirty="0" smtClean="0"/>
              <a:t>Synchronization: gathers, sorts, and shuffles intermediate data</a:t>
            </a:r>
          </a:p>
          <a:p>
            <a:pPr lvl="1"/>
            <a:r>
              <a:rPr lang="en-US" dirty="0" smtClean="0"/>
              <a:t>Errors and faults: detects worker failures and restarts</a:t>
            </a:r>
          </a:p>
          <a:p>
            <a:r>
              <a:rPr lang="en-US" dirty="0" smtClean="0"/>
              <a:t>Limited control over data and execution flow</a:t>
            </a:r>
          </a:p>
          <a:p>
            <a:pPr lvl="1"/>
            <a:r>
              <a:rPr lang="en-US" dirty="0" smtClean="0"/>
              <a:t>All algorithms must expressed in m, r, c, p</a:t>
            </a:r>
          </a:p>
          <a:p>
            <a:r>
              <a:rPr lang="en-US" dirty="0" smtClean="0"/>
              <a:t>You don’t know:</a:t>
            </a:r>
          </a:p>
          <a:p>
            <a:pPr lvl="1"/>
            <a:r>
              <a:rPr lang="en-US" dirty="0" smtClean="0"/>
              <a:t>Where </a:t>
            </a:r>
            <a:r>
              <a:rPr lang="en-US" dirty="0" err="1" smtClean="0"/>
              <a:t>mappers</a:t>
            </a:r>
            <a:r>
              <a:rPr lang="en-US" dirty="0" smtClean="0"/>
              <a:t> and reducers run</a:t>
            </a:r>
          </a:p>
          <a:p>
            <a:pPr lvl="1"/>
            <a:r>
              <a:rPr lang="en-US" dirty="0" smtClean="0"/>
              <a:t>When a mapper or reducer begins or finishes</a:t>
            </a:r>
          </a:p>
          <a:p>
            <a:pPr lvl="1"/>
            <a:r>
              <a:rPr lang="en-US" dirty="0" smtClean="0"/>
              <a:t>Which input a particular mapper is processing</a:t>
            </a:r>
          </a:p>
          <a:p>
            <a:pPr lvl="1"/>
            <a:r>
              <a:rPr lang="en-US" dirty="0" smtClean="0"/>
              <a:t>Which intermediate key a particular reducer is processing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246417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Tools for Synchronization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Cleverly-constructed data structures</a:t>
            </a:r>
          </a:p>
          <a:p>
            <a:pPr lvl="1"/>
            <a:r>
              <a:rPr lang="en-US" dirty="0" smtClean="0"/>
              <a:t>Bring partial results together</a:t>
            </a:r>
          </a:p>
          <a:p>
            <a:r>
              <a:rPr lang="en-US" dirty="0" smtClean="0"/>
              <a:t>Sort order of intermediate keys</a:t>
            </a:r>
          </a:p>
          <a:p>
            <a:pPr lvl="1"/>
            <a:r>
              <a:rPr lang="en-US" dirty="0" smtClean="0"/>
              <a:t>Control order in which reducers process keys</a:t>
            </a:r>
          </a:p>
          <a:p>
            <a:r>
              <a:rPr lang="en-US" dirty="0" smtClean="0"/>
              <a:t>Partitioner</a:t>
            </a:r>
          </a:p>
          <a:p>
            <a:pPr lvl="1"/>
            <a:r>
              <a:rPr lang="en-US" dirty="0" smtClean="0"/>
              <a:t>Control which reducer processes which keys</a:t>
            </a:r>
          </a:p>
          <a:p>
            <a:r>
              <a:rPr lang="en-US" dirty="0" smtClean="0"/>
              <a:t>Preserving state in </a:t>
            </a:r>
            <a:r>
              <a:rPr lang="en-US" dirty="0" err="1" smtClean="0"/>
              <a:t>mappers</a:t>
            </a:r>
            <a:r>
              <a:rPr lang="en-US" dirty="0" smtClean="0"/>
              <a:t> and reducers</a:t>
            </a:r>
          </a:p>
          <a:p>
            <a:pPr lvl="1"/>
            <a:r>
              <a:rPr lang="en-US" dirty="0" smtClean="0"/>
              <a:t>Capture dependencies across multiple keys and values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4459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47550</TotalTime>
  <Words>2711</Words>
  <Application>Microsoft Macintosh PowerPoint</Application>
  <PresentationFormat>On-screen Show (4:3)</PresentationFormat>
  <Paragraphs>536</Paragraphs>
  <Slides>68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68</vt:i4>
      </vt:variant>
    </vt:vector>
  </HeadingPairs>
  <TitlesOfParts>
    <vt:vector size="70" baseType="lpstr">
      <vt:lpstr>Default Design</vt:lpstr>
      <vt:lpstr>Microsoft Equation</vt:lpstr>
      <vt:lpstr>PowerPoint Presentation</vt:lpstr>
      <vt:lpstr>PowerPoint Presentation</vt:lpstr>
      <vt:lpstr>PowerPoint Presentation</vt:lpstr>
      <vt:lpstr>Today’s Agenda</vt:lpstr>
      <vt:lpstr>PowerPoint Presentation</vt:lpstr>
      <vt:lpstr>MapReduce: Recap</vt:lpstr>
      <vt:lpstr>PowerPoint Presentation</vt:lpstr>
      <vt:lpstr>“Everything Else”</vt:lpstr>
      <vt:lpstr>Tools for Synchronization</vt:lpstr>
      <vt:lpstr>Preserving State</vt:lpstr>
      <vt:lpstr>Scalable Hadoop Algorithms: Themes</vt:lpstr>
      <vt:lpstr>Importance of Local Aggregation</vt:lpstr>
      <vt:lpstr>Shuffle and Sort</vt:lpstr>
      <vt:lpstr>Word Count: Baseline</vt:lpstr>
      <vt:lpstr>Word Count: Version 1</vt:lpstr>
      <vt:lpstr>Word Count: Version 2</vt:lpstr>
      <vt:lpstr>Design Pattern for Local Aggregation</vt:lpstr>
      <vt:lpstr>Combiner Design</vt:lpstr>
      <vt:lpstr>Computing the Mean: Version 1</vt:lpstr>
      <vt:lpstr>Computing the Mean: Version 2</vt:lpstr>
      <vt:lpstr>Computing the Mean: Version 3</vt:lpstr>
      <vt:lpstr>Computing the Mean: Version 4</vt:lpstr>
      <vt:lpstr>Algorithm Design: Running Example</vt:lpstr>
      <vt:lpstr>MapReduce: Large Counting Problems</vt:lpstr>
      <vt:lpstr>First Try: “Pairs”</vt:lpstr>
      <vt:lpstr>Pairs: Pseudo-Code</vt:lpstr>
      <vt:lpstr>“Pairs” Analysis</vt:lpstr>
      <vt:lpstr>Another Try: “Stripes”</vt:lpstr>
      <vt:lpstr>Stripes: Pseudo-Code</vt:lpstr>
      <vt:lpstr>“Stripes” Analysis</vt:lpstr>
      <vt:lpstr>PowerPoint Presentation</vt:lpstr>
      <vt:lpstr>PowerPoint Presentation</vt:lpstr>
      <vt:lpstr>Relative Frequencies</vt:lpstr>
      <vt:lpstr>f(B|A): “Stripes” </vt:lpstr>
      <vt:lpstr>f(B|A): “Pairs” </vt:lpstr>
      <vt:lpstr>f(B|A): “Pairs” </vt:lpstr>
      <vt:lpstr>“Order Inversion”</vt:lpstr>
      <vt:lpstr>Synchronization: Pairs vs. Stripes</vt:lpstr>
      <vt:lpstr>Secondary Sorting</vt:lpstr>
      <vt:lpstr>Secondary Sorting: Solutions</vt:lpstr>
      <vt:lpstr>Recap: Tools for Synchronization</vt:lpstr>
      <vt:lpstr>Issues and Tradeoffs</vt:lpstr>
      <vt:lpstr>Debugging at Scale</vt:lpstr>
      <vt:lpstr>Today’s Agenda</vt:lpstr>
      <vt:lpstr>The two commandments of estimating probability distributions…</vt:lpstr>
      <vt:lpstr>Probabilities must sum up to one</vt:lpstr>
      <vt:lpstr>Thou shalt smooth</vt:lpstr>
      <vt:lpstr>PowerPoint Presentation</vt:lpstr>
      <vt:lpstr>Count.</vt:lpstr>
      <vt:lpstr>Count.</vt:lpstr>
      <vt:lpstr>Language Models</vt:lpstr>
      <vt:lpstr>Approximating Probabilities</vt:lpstr>
      <vt:lpstr>Approximating Probabilities</vt:lpstr>
      <vt:lpstr>Approximating Probabilities</vt:lpstr>
      <vt:lpstr>Building N-Gram Language Models</vt:lpstr>
      <vt:lpstr>Thou shalt smooth!</vt:lpstr>
      <vt:lpstr>Stupid Backoff</vt:lpstr>
      <vt:lpstr>Stupid Backoff Implementation</vt:lpstr>
      <vt:lpstr>Stupid Backoff Implementation</vt:lpstr>
      <vt:lpstr>PowerPoint Presentation</vt:lpstr>
      <vt:lpstr>Statistical Machine Translation</vt:lpstr>
      <vt:lpstr>Statistical Machine Translation</vt:lpstr>
      <vt:lpstr>Translation as a Tiling Problem</vt:lpstr>
      <vt:lpstr>PowerPoint Presentation</vt:lpstr>
      <vt:lpstr>Results: Running Time</vt:lpstr>
      <vt:lpstr>Results: Translation Quality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8378</cp:revision>
  <dcterms:created xsi:type="dcterms:W3CDTF">2012-08-31T06:36:49Z</dcterms:created>
  <dcterms:modified xsi:type="dcterms:W3CDTF">2015-02-06T14:26:13Z</dcterms:modified>
</cp:coreProperties>
</file>